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elveticish" panose="020B0604020202020204" charset="0"/>
      <p:regular r:id="rId25"/>
    </p:embeddedFont>
    <p:embeddedFont>
      <p:font typeface="Helveticish Bold" panose="020B0604020202020204" charset="0"/>
      <p:regular r:id="rId26"/>
    </p:embeddedFont>
    <p:embeddedFont>
      <p:font typeface="Helveticish Bold Italics" panose="020B0604020202020204" charset="0"/>
      <p:regular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Montserrat Bold" panose="020B0604020202020204" charset="0"/>
      <p:regular r:id="rId32"/>
    </p:embeddedFont>
    <p:embeddedFont>
      <p:font typeface="Montserrat Semi-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324" autoAdjust="0"/>
  </p:normalViewPr>
  <p:slideViewPr>
    <p:cSldViewPr>
      <p:cViewPr varScale="1">
        <p:scale>
          <a:sx n="61" d="100"/>
          <a:sy n="61" d="100"/>
        </p:scale>
        <p:origin x="13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34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21597-8247-473F-8D00-2E88ABEB79C3}" type="datetimeFigureOut">
              <a:rPr lang="en-PH" smtClean="0"/>
              <a:t>06/07/2023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24D75-987D-4745-B27F-8C0C2DDA5A9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29298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part of the presentation is the background.</a:t>
            </a:r>
          </a:p>
          <a:p>
            <a:endParaRPr lang="en-US" dirty="0"/>
          </a:p>
          <a:p>
            <a:r>
              <a:rPr lang="en-US" dirty="0"/>
              <a:t>The topic revolves around music. And who doesn’t like music? The current generation is very active in streaming songs online.</a:t>
            </a:r>
          </a:p>
          <a:p>
            <a:endParaRPr lang="en-US" dirty="0"/>
          </a:p>
          <a:p>
            <a:r>
              <a:rPr lang="en-US" dirty="0"/>
              <a:t>Due to this surge in online music streaming, like </a:t>
            </a:r>
            <a:r>
              <a:rPr lang="en-US" dirty="0" err="1"/>
              <a:t>spotify</a:t>
            </a:r>
            <a:r>
              <a:rPr lang="en-US" dirty="0"/>
              <a:t>, global music revenues almost rose up to 20% last year,, accounting to a 65% industry revenue.</a:t>
            </a:r>
          </a:p>
          <a:p>
            <a:r>
              <a:rPr lang="en-US" dirty="0"/>
              <a:t>And it is very well-known in the entertainment industry that topping the music charts is what place your </a:t>
            </a:r>
            <a:r>
              <a:rPr lang="en-US"/>
              <a:t>company in </a:t>
            </a:r>
            <a:r>
              <a:rPr lang="en-US" dirty="0"/>
              <a:t>the lead among other competitors.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24D75-987D-4745-B27F-8C0C2DDA5A9D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70531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since there tons of music-related data out there, one can opt to take advantage of high-charting song data in order to produce same quality products.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 utilize data mining on historical music charts to gain insights on trends that possibly give competitive advantage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24D75-987D-4745-B27F-8C0C2DDA5A9D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7932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project aims to investigate the possibility of predicting the popularity of a song through its audio elements.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to create an app or software that predicts song popularity and is able trained during run time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24D75-987D-4745-B27F-8C0C2DDA5A9D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13909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Finally, we came up with the following conclusions</a:t>
            </a:r>
          </a:p>
          <a:p>
            <a:endParaRPr lang="en-PH" dirty="0"/>
          </a:p>
          <a:p>
            <a:r>
              <a:rPr lang="en-US" sz="1200" dirty="0">
                <a:solidFill>
                  <a:srgbClr val="000000"/>
                </a:solidFill>
                <a:latin typeface="Montserrat Bold"/>
              </a:rPr>
              <a:t>That the dataset is insufficient considering the number of features added after one-hot encoding implementation, which compromised the model’s training and predictive performance.</a:t>
            </a:r>
          </a:p>
          <a:p>
            <a:endParaRPr lang="en-US" sz="1200" dirty="0">
              <a:solidFill>
                <a:srgbClr val="000000"/>
              </a:solidFill>
              <a:latin typeface="Montserrat Bold"/>
            </a:endParaRPr>
          </a:p>
          <a:p>
            <a:r>
              <a:rPr lang="en-US" sz="1200" dirty="0">
                <a:solidFill>
                  <a:srgbClr val="000000"/>
                </a:solidFill>
                <a:latin typeface="Montserrat Bold"/>
              </a:rPr>
              <a:t>And in the second bullet we can see that only three out of 115 genre features have sufficient records, namely the “dance pop,” “adult standards” and “album rock”</a:t>
            </a:r>
          </a:p>
          <a:p>
            <a:endParaRPr lang="en-US" sz="1200" dirty="0">
              <a:solidFill>
                <a:srgbClr val="000000"/>
              </a:solidFill>
              <a:latin typeface="Montserrat Bold"/>
            </a:endParaRPr>
          </a:p>
          <a:p>
            <a:r>
              <a:rPr lang="en-US" sz="1200" dirty="0">
                <a:solidFill>
                  <a:srgbClr val="000000"/>
                </a:solidFill>
                <a:latin typeface="Montserrat Bold"/>
              </a:rPr>
              <a:t>Next. We concluded a  generally weak correlation between predictors and the target variable,  which makes predictions challenging.</a:t>
            </a:r>
          </a:p>
          <a:p>
            <a:endParaRPr lang="en-US" sz="1200" dirty="0">
              <a:solidFill>
                <a:srgbClr val="000000"/>
              </a:solidFill>
              <a:latin typeface="Montserrat Bold"/>
            </a:endParaRPr>
          </a:p>
          <a:p>
            <a:r>
              <a:rPr lang="en-US" sz="1200" dirty="0">
                <a:solidFill>
                  <a:srgbClr val="000000"/>
                </a:solidFill>
                <a:latin typeface="Montserrat Bold"/>
              </a:rPr>
              <a:t>And although “year,’ “duration,” and “</a:t>
            </a:r>
            <a:r>
              <a:rPr lang="en-US" sz="1200" dirty="0" err="1">
                <a:solidFill>
                  <a:srgbClr val="000000"/>
                </a:solidFill>
                <a:latin typeface="Montserrat Bold"/>
              </a:rPr>
              <a:t>acousticness</a:t>
            </a:r>
            <a:r>
              <a:rPr lang="en-US" sz="1200" dirty="0">
                <a:solidFill>
                  <a:srgbClr val="000000"/>
                </a:solidFill>
                <a:latin typeface="Montserrat Bold"/>
              </a:rPr>
              <a:t>” falls within the top influentials features, other features were not removed due to its minimal impact on the model’s performance</a:t>
            </a:r>
          </a:p>
          <a:p>
            <a:endParaRPr lang="en-US" sz="1200" dirty="0">
              <a:solidFill>
                <a:srgbClr val="000000"/>
              </a:solidFill>
              <a:latin typeface="Montserrat Bold"/>
            </a:endParaRPr>
          </a:p>
          <a:p>
            <a:endParaRPr lang="en-US" sz="1200" dirty="0">
              <a:solidFill>
                <a:srgbClr val="000000"/>
              </a:solidFill>
              <a:latin typeface="Montserrat Bold"/>
            </a:endParaRPr>
          </a:p>
          <a:p>
            <a:endParaRPr lang="en-US" sz="1200" dirty="0">
              <a:solidFill>
                <a:srgbClr val="000000"/>
              </a:solidFill>
              <a:latin typeface="Montserrat Bold"/>
            </a:endParaRP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24D75-987D-4745-B27F-8C0C2DDA5A9D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64188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000000"/>
              </a:solidFill>
              <a:latin typeface="Montserrat Bold"/>
            </a:endParaRPr>
          </a:p>
          <a:p>
            <a:r>
              <a:rPr lang="en-US" sz="1200" dirty="0">
                <a:solidFill>
                  <a:srgbClr val="000000"/>
                </a:solidFill>
                <a:latin typeface="Montserrat Bold"/>
              </a:rPr>
              <a:t>And although “year,’ “duration,” and “</a:t>
            </a:r>
            <a:r>
              <a:rPr lang="en-US" sz="1200" dirty="0" err="1">
                <a:solidFill>
                  <a:srgbClr val="000000"/>
                </a:solidFill>
                <a:latin typeface="Montserrat Bold"/>
              </a:rPr>
              <a:t>acousticness</a:t>
            </a:r>
            <a:r>
              <a:rPr lang="en-US" sz="1200" dirty="0">
                <a:solidFill>
                  <a:srgbClr val="000000"/>
                </a:solidFill>
                <a:latin typeface="Montserrat Bold"/>
              </a:rPr>
              <a:t>” falls within the top influentials features, other features were not removed due to its minimal impact on the model’s performance</a:t>
            </a:r>
          </a:p>
          <a:p>
            <a:endParaRPr lang="en-US" sz="1200" dirty="0">
              <a:solidFill>
                <a:srgbClr val="000000"/>
              </a:solidFill>
              <a:latin typeface="Montserrat Bold"/>
            </a:endParaRPr>
          </a:p>
          <a:p>
            <a:r>
              <a:rPr lang="en-US" sz="1200" dirty="0">
                <a:solidFill>
                  <a:srgbClr val="000000"/>
                </a:solidFill>
                <a:latin typeface="Montserrat Bold"/>
              </a:rPr>
              <a:t>Next, we concluded that the model is </a:t>
            </a:r>
            <a:r>
              <a:rPr lang="en-US" sz="1200" dirty="0" err="1">
                <a:solidFill>
                  <a:srgbClr val="000000"/>
                </a:solidFill>
                <a:latin typeface="Montserrat Bold"/>
              </a:rPr>
              <a:t>undefitting</a:t>
            </a:r>
            <a:r>
              <a:rPr lang="en-US" sz="1200" dirty="0">
                <a:solidFill>
                  <a:srgbClr val="000000"/>
                </a:solidFill>
                <a:latin typeface="Montserrat Bold"/>
              </a:rPr>
              <a:t>; as seen in the large errors in train and test data</a:t>
            </a:r>
          </a:p>
          <a:p>
            <a:endParaRPr lang="en-US" sz="1200" dirty="0">
              <a:solidFill>
                <a:srgbClr val="000000"/>
              </a:solidFill>
              <a:latin typeface="Montserrat Bold"/>
            </a:endParaRPr>
          </a:p>
          <a:p>
            <a:endParaRPr lang="en-US" sz="1200" dirty="0">
              <a:solidFill>
                <a:srgbClr val="000000"/>
              </a:solidFill>
              <a:latin typeface="Montserrat Bold"/>
            </a:endParaRPr>
          </a:p>
          <a:p>
            <a:endParaRPr lang="en-US" sz="1200" dirty="0">
              <a:solidFill>
                <a:srgbClr val="000000"/>
              </a:solidFill>
              <a:latin typeface="Montserrat Bold"/>
            </a:endParaRPr>
          </a:p>
          <a:p>
            <a:endParaRPr lang="en-US" sz="1200" dirty="0">
              <a:solidFill>
                <a:srgbClr val="000000"/>
              </a:solidFill>
              <a:latin typeface="Montserrat Bold"/>
            </a:endParaRPr>
          </a:p>
          <a:p>
            <a:endParaRPr lang="en-US" sz="1200" dirty="0">
              <a:solidFill>
                <a:srgbClr val="000000"/>
              </a:solidFill>
              <a:latin typeface="Montserrat Bold"/>
            </a:endParaRP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24D75-987D-4745-B27F-8C0C2DDA5A9D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2954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sv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317" b="830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4560856" y="8929688"/>
            <a:ext cx="2672521" cy="0"/>
          </a:xfrm>
          <a:prstGeom prst="line">
            <a:avLst/>
          </a:prstGeom>
          <a:ln w="657225" cap="rnd">
            <a:solidFill>
              <a:srgbClr val="1DCB5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6671263" y="8696186"/>
            <a:ext cx="467003" cy="46700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6851535" y="8829238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899"/>
                </a:lnTo>
                <a:lnTo>
                  <a:pt x="0" y="200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733800" y="3320379"/>
            <a:ext cx="12183029" cy="242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6000" dirty="0">
                <a:solidFill>
                  <a:srgbClr val="FFFFFF"/>
                </a:solidFill>
                <a:latin typeface="Helveticish Bold"/>
              </a:rPr>
              <a:t>POP-IFY: SONG POPULARITY PREDICTION USING DECISION TREE REGRESSION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33800" y="2807529"/>
            <a:ext cx="11293576" cy="37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en-US" sz="2800" spc="1307" dirty="0">
                <a:solidFill>
                  <a:srgbClr val="1DCB5D"/>
                </a:solidFill>
                <a:latin typeface="Montserrat"/>
              </a:rPr>
              <a:t>DATA MINING               BSCS 4-2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33800" y="6367241"/>
            <a:ext cx="916997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Montserrat"/>
              </a:rPr>
              <a:t>Cabana • Camarillo • Dingcon • Macapagal • Satur • Verendia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07817" y="8724265"/>
            <a:ext cx="196344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Montserrat Semi-Bold"/>
              </a:rPr>
              <a:t>Start Slide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 rot="-5400000">
            <a:off x="8629650" y="628650"/>
            <a:ext cx="1028700" cy="18288000"/>
            <a:chOff x="0" y="0"/>
            <a:chExt cx="3271988" cy="581686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71988" cy="58168673"/>
            </a:xfrm>
            <a:custGeom>
              <a:avLst/>
              <a:gdLst/>
              <a:ahLst/>
              <a:cxnLst/>
              <a:rect l="l" t="t" r="r" b="b"/>
              <a:pathLst>
                <a:path w="3271988" h="58168673">
                  <a:moveTo>
                    <a:pt x="0" y="0"/>
                  </a:moveTo>
                  <a:lnTo>
                    <a:pt x="3271988" y="0"/>
                  </a:lnTo>
                  <a:lnTo>
                    <a:pt x="3271988" y="58168673"/>
                  </a:lnTo>
                  <a:lnTo>
                    <a:pt x="0" y="58168673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6812299" y="1741820"/>
            <a:ext cx="10447001" cy="7149337"/>
          </a:xfrm>
          <a:custGeom>
            <a:avLst/>
            <a:gdLst/>
            <a:ahLst/>
            <a:cxnLst/>
            <a:rect l="l" t="t" r="r" b="b"/>
            <a:pathLst>
              <a:path w="10447001" h="7149337">
                <a:moveTo>
                  <a:pt x="0" y="0"/>
                </a:moveTo>
                <a:lnTo>
                  <a:pt x="10447001" y="0"/>
                </a:lnTo>
                <a:lnTo>
                  <a:pt x="10447001" y="7149336"/>
                </a:lnTo>
                <a:lnTo>
                  <a:pt x="0" y="714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2944392"/>
            <a:ext cx="5136416" cy="440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2800" dirty="0">
                <a:solidFill>
                  <a:srgbClr val="000000"/>
                </a:solidFill>
                <a:latin typeface="Montserrat Bold"/>
              </a:rPr>
              <a:t>The top three genres are </a:t>
            </a:r>
            <a:r>
              <a:rPr lang="en-US" sz="2800" dirty="0">
                <a:solidFill>
                  <a:srgbClr val="1F77B4"/>
                </a:solidFill>
                <a:latin typeface="Montserrat Bold"/>
              </a:rPr>
              <a:t>dance pop</a:t>
            </a:r>
            <a:r>
              <a:rPr lang="en-US" sz="2800" dirty="0">
                <a:solidFill>
                  <a:srgbClr val="000000"/>
                </a:solidFill>
                <a:latin typeface="Montserrat Bold"/>
              </a:rPr>
              <a:t> with 17.5%, </a:t>
            </a:r>
            <a:r>
              <a:rPr lang="en-US" sz="2800" dirty="0">
                <a:solidFill>
                  <a:srgbClr val="FF7F0E"/>
                </a:solidFill>
                <a:latin typeface="Montserrat Bold"/>
              </a:rPr>
              <a:t>adult standards</a:t>
            </a:r>
            <a:r>
              <a:rPr lang="en-US" sz="2800" dirty="0">
                <a:solidFill>
                  <a:srgbClr val="000000"/>
                </a:solidFill>
                <a:latin typeface="Montserrat Bold"/>
              </a:rPr>
              <a:t> with 14.3%, and </a:t>
            </a:r>
            <a:r>
              <a:rPr lang="en-US" sz="2800" dirty="0">
                <a:solidFill>
                  <a:srgbClr val="2CA02C"/>
                </a:solidFill>
                <a:latin typeface="Montserrat Bold"/>
              </a:rPr>
              <a:t>album rock</a:t>
            </a:r>
            <a:r>
              <a:rPr lang="en-US" sz="2800" dirty="0">
                <a:solidFill>
                  <a:srgbClr val="000000"/>
                </a:solidFill>
                <a:latin typeface="Montserrat Bold"/>
              </a:rPr>
              <a:t> with 11.8%. The remaining 112 genres build up 56.4% of the dataset.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518333"/>
            <a:ext cx="16230600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500">
                <a:solidFill>
                  <a:srgbClr val="FFFFFF"/>
                </a:solidFill>
                <a:latin typeface="Helveticish Bold Italics"/>
              </a:rPr>
              <a:t>Exploratory Data Analysis using Spotify's “All Out” playlists per decade, from the 1950s up to 2020s.</a:t>
            </a: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FDB68CA5-C767-E42A-B6E2-14EA54D121A6}"/>
              </a:ext>
            </a:extLst>
          </p:cNvPr>
          <p:cNvGrpSpPr/>
          <p:nvPr/>
        </p:nvGrpSpPr>
        <p:grpSpPr>
          <a:xfrm rot="-5400000">
            <a:off x="8452134" y="-8537393"/>
            <a:ext cx="1374676" cy="18449455"/>
            <a:chOff x="0" y="0"/>
            <a:chExt cx="4372434" cy="58682214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D177D6DC-EAE0-351F-F2C7-586D11D228D8}"/>
                </a:ext>
              </a:extLst>
            </p:cNvPr>
            <p:cNvSpPr/>
            <p:nvPr/>
          </p:nvSpPr>
          <p:spPr>
            <a:xfrm>
              <a:off x="0" y="0"/>
              <a:ext cx="4372434" cy="58682217"/>
            </a:xfrm>
            <a:custGeom>
              <a:avLst/>
              <a:gdLst/>
              <a:ahLst/>
              <a:cxnLst/>
              <a:rect l="l" t="t" r="r" b="b"/>
              <a:pathLst>
                <a:path w="4372434" h="58682217">
                  <a:moveTo>
                    <a:pt x="0" y="0"/>
                  </a:moveTo>
                  <a:lnTo>
                    <a:pt x="4372434" y="0"/>
                  </a:lnTo>
                  <a:lnTo>
                    <a:pt x="4372434" y="58682217"/>
                  </a:lnTo>
                  <a:lnTo>
                    <a:pt x="0" y="58682217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grpSp>
        <p:nvGrpSpPr>
          <p:cNvPr id="15" name="Group 4">
            <a:extLst>
              <a:ext uri="{FF2B5EF4-FFF2-40B4-BE49-F238E27FC236}">
                <a16:creationId xmlns:a16="http://schemas.microsoft.com/office/drawing/2014/main" id="{7C0D3B8F-D29D-FEF2-3240-6E03ACC1B39E}"/>
              </a:ext>
            </a:extLst>
          </p:cNvPr>
          <p:cNvGrpSpPr/>
          <p:nvPr/>
        </p:nvGrpSpPr>
        <p:grpSpPr>
          <a:xfrm>
            <a:off x="475137" y="294602"/>
            <a:ext cx="785468" cy="785468"/>
            <a:chOff x="0" y="0"/>
            <a:chExt cx="1047291" cy="1047291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3503866-0CC5-8A58-F19A-0C69FF4E9061}"/>
                </a:ext>
              </a:extLst>
            </p:cNvPr>
            <p:cNvSpPr/>
            <p:nvPr/>
          </p:nvSpPr>
          <p:spPr>
            <a:xfrm>
              <a:off x="0" y="0"/>
              <a:ext cx="1047291" cy="1047291"/>
            </a:xfrm>
            <a:custGeom>
              <a:avLst/>
              <a:gdLst/>
              <a:ahLst/>
              <a:cxnLst/>
              <a:rect l="l" t="t" r="r" b="b"/>
              <a:pathLst>
                <a:path w="1047291" h="1047291">
                  <a:moveTo>
                    <a:pt x="0" y="0"/>
                  </a:moveTo>
                  <a:lnTo>
                    <a:pt x="1047291" y="0"/>
                  </a:lnTo>
                  <a:lnTo>
                    <a:pt x="1047291" y="1047291"/>
                  </a:lnTo>
                  <a:lnTo>
                    <a:pt x="0" y="104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9208CDE-B3CF-92C2-15EC-35DCAC5CC868}"/>
                </a:ext>
              </a:extLst>
            </p:cNvPr>
            <p:cNvSpPr/>
            <p:nvPr/>
          </p:nvSpPr>
          <p:spPr>
            <a:xfrm>
              <a:off x="303918" y="378011"/>
              <a:ext cx="416098" cy="291269"/>
            </a:xfrm>
            <a:custGeom>
              <a:avLst/>
              <a:gdLst/>
              <a:ahLst/>
              <a:cxnLst/>
              <a:rect l="l" t="t" r="r" b="b"/>
              <a:pathLst>
                <a:path w="416098" h="291269">
                  <a:moveTo>
                    <a:pt x="0" y="0"/>
                  </a:moveTo>
                  <a:lnTo>
                    <a:pt x="416099" y="0"/>
                  </a:lnTo>
                  <a:lnTo>
                    <a:pt x="416099" y="291269"/>
                  </a:lnTo>
                  <a:lnTo>
                    <a:pt x="0" y="291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9">
            <a:extLst>
              <a:ext uri="{FF2B5EF4-FFF2-40B4-BE49-F238E27FC236}">
                <a16:creationId xmlns:a16="http://schemas.microsoft.com/office/drawing/2014/main" id="{40E85E78-BEE3-0D21-176E-463EF644FEB3}"/>
              </a:ext>
            </a:extLst>
          </p:cNvPr>
          <p:cNvSpPr txBox="1"/>
          <p:nvPr/>
        </p:nvSpPr>
        <p:spPr>
          <a:xfrm>
            <a:off x="1763366" y="305967"/>
            <a:ext cx="16009488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5600" dirty="0">
                <a:solidFill>
                  <a:srgbClr val="0F162A"/>
                </a:solidFill>
                <a:latin typeface="Helveticish Bold"/>
              </a:rPr>
              <a:t>EDA - GENRE ANALYSIS - </a:t>
            </a:r>
            <a:r>
              <a:rPr lang="en-US" sz="5600" dirty="0">
                <a:solidFill>
                  <a:srgbClr val="FFFFFF"/>
                </a:solidFill>
                <a:latin typeface="Helveticish Bold"/>
              </a:rPr>
              <a:t>PIE CHART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 rot="-5400000">
            <a:off x="8629650" y="628650"/>
            <a:ext cx="1028700" cy="18288000"/>
            <a:chOff x="0" y="0"/>
            <a:chExt cx="3271988" cy="581686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71988" cy="58168673"/>
            </a:xfrm>
            <a:custGeom>
              <a:avLst/>
              <a:gdLst/>
              <a:ahLst/>
              <a:cxnLst/>
              <a:rect l="l" t="t" r="r" b="b"/>
              <a:pathLst>
                <a:path w="3271988" h="58168673">
                  <a:moveTo>
                    <a:pt x="0" y="0"/>
                  </a:moveTo>
                  <a:lnTo>
                    <a:pt x="3271988" y="0"/>
                  </a:lnTo>
                  <a:lnTo>
                    <a:pt x="3271988" y="58168673"/>
                  </a:lnTo>
                  <a:lnTo>
                    <a:pt x="0" y="58168673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481714" y="1622371"/>
            <a:ext cx="9479563" cy="7171928"/>
          </a:xfrm>
          <a:custGeom>
            <a:avLst/>
            <a:gdLst/>
            <a:ahLst/>
            <a:cxnLst/>
            <a:rect l="l" t="t" r="r" b="b"/>
            <a:pathLst>
              <a:path w="9479563" h="7171928">
                <a:moveTo>
                  <a:pt x="0" y="0"/>
                </a:moveTo>
                <a:lnTo>
                  <a:pt x="9479562" y="0"/>
                </a:lnTo>
                <a:lnTo>
                  <a:pt x="9479562" y="7171928"/>
                </a:lnTo>
                <a:lnTo>
                  <a:pt x="0" y="7171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720355" y="2440816"/>
            <a:ext cx="5842030" cy="5289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9" lvl="1" indent="-269880" algn="just">
              <a:lnSpc>
                <a:spcPts val="4250"/>
              </a:lnSpc>
              <a:buFont typeface="Arial"/>
              <a:buChar char="•"/>
            </a:pPr>
            <a:r>
              <a:rPr lang="en-US" sz="2500">
                <a:solidFill>
                  <a:srgbClr val="3274A1"/>
                </a:solidFill>
                <a:latin typeface="Montserrat Bold"/>
              </a:rPr>
              <a:t>bpm</a:t>
            </a:r>
            <a:r>
              <a:rPr lang="en-US" sz="2500">
                <a:solidFill>
                  <a:srgbClr val="000000"/>
                </a:solidFill>
                <a:latin typeface="Montserrat Bold"/>
              </a:rPr>
              <a:t> - beats per minute</a:t>
            </a:r>
          </a:p>
          <a:p>
            <a:pPr marL="539759" lvl="1" indent="-269880" algn="just">
              <a:lnSpc>
                <a:spcPts val="4250"/>
              </a:lnSpc>
              <a:buFont typeface="Arial"/>
              <a:buChar char="•"/>
            </a:pPr>
            <a:r>
              <a:rPr lang="en-US" sz="2500">
                <a:solidFill>
                  <a:srgbClr val="E1812C"/>
                </a:solidFill>
                <a:latin typeface="Montserrat Bold"/>
              </a:rPr>
              <a:t>nrgy</a:t>
            </a:r>
            <a:r>
              <a:rPr lang="en-US" sz="2500">
                <a:solidFill>
                  <a:srgbClr val="000000"/>
                </a:solidFill>
                <a:latin typeface="Montserrat Bold"/>
              </a:rPr>
              <a:t> - energy</a:t>
            </a:r>
          </a:p>
          <a:p>
            <a:pPr marL="539759" lvl="1" indent="-269880" algn="just">
              <a:lnSpc>
                <a:spcPts val="4250"/>
              </a:lnSpc>
              <a:buFont typeface="Arial"/>
              <a:buChar char="•"/>
            </a:pPr>
            <a:r>
              <a:rPr lang="en-US" sz="2500">
                <a:solidFill>
                  <a:srgbClr val="3A923A"/>
                </a:solidFill>
                <a:latin typeface="Montserrat Bold"/>
              </a:rPr>
              <a:t>dnce</a:t>
            </a:r>
            <a:r>
              <a:rPr lang="en-US" sz="2500">
                <a:solidFill>
                  <a:srgbClr val="000000"/>
                </a:solidFill>
                <a:latin typeface="Montserrat Bold"/>
              </a:rPr>
              <a:t> - danceability</a:t>
            </a:r>
          </a:p>
          <a:p>
            <a:pPr marL="539759" lvl="1" indent="-269880" algn="just">
              <a:lnSpc>
                <a:spcPts val="4250"/>
              </a:lnSpc>
              <a:buFont typeface="Arial"/>
              <a:buChar char="•"/>
            </a:pPr>
            <a:r>
              <a:rPr lang="en-US" sz="2500">
                <a:solidFill>
                  <a:srgbClr val="3D3D3D"/>
                </a:solidFill>
                <a:latin typeface="Montserrat Bold"/>
              </a:rPr>
              <a:t>dB</a:t>
            </a:r>
            <a:r>
              <a:rPr lang="en-US" sz="2500">
                <a:solidFill>
                  <a:srgbClr val="000000"/>
                </a:solidFill>
                <a:latin typeface="Montserrat Bold"/>
              </a:rPr>
              <a:t> - loudness</a:t>
            </a:r>
          </a:p>
          <a:p>
            <a:pPr marL="539759" lvl="1" indent="-269880" algn="just">
              <a:lnSpc>
                <a:spcPts val="4250"/>
              </a:lnSpc>
              <a:buFont typeface="Arial"/>
              <a:buChar char="•"/>
            </a:pPr>
            <a:r>
              <a:rPr lang="en-US" sz="2500">
                <a:solidFill>
                  <a:srgbClr val="9372B2"/>
                </a:solidFill>
                <a:latin typeface="Montserrat Bold"/>
              </a:rPr>
              <a:t>live </a:t>
            </a:r>
            <a:r>
              <a:rPr lang="en-US" sz="2500">
                <a:solidFill>
                  <a:srgbClr val="000000"/>
                </a:solidFill>
                <a:latin typeface="Montserrat Bold"/>
              </a:rPr>
              <a:t>- liveliness</a:t>
            </a:r>
          </a:p>
          <a:p>
            <a:pPr marL="539759" lvl="1" indent="-269880" algn="just">
              <a:lnSpc>
                <a:spcPts val="4250"/>
              </a:lnSpc>
              <a:buFont typeface="Arial"/>
              <a:buChar char="•"/>
            </a:pPr>
            <a:r>
              <a:rPr lang="en-US" sz="2500">
                <a:solidFill>
                  <a:srgbClr val="845B53"/>
                </a:solidFill>
                <a:latin typeface="Montserrat Bold"/>
              </a:rPr>
              <a:t>val</a:t>
            </a:r>
            <a:r>
              <a:rPr lang="en-US" sz="2500">
                <a:solidFill>
                  <a:srgbClr val="000000"/>
                </a:solidFill>
                <a:latin typeface="Montserrat Bold"/>
              </a:rPr>
              <a:t> - valence, mood of the song</a:t>
            </a:r>
          </a:p>
          <a:p>
            <a:pPr marL="539759" lvl="1" indent="-269880" algn="just">
              <a:lnSpc>
                <a:spcPts val="4250"/>
              </a:lnSpc>
              <a:buFont typeface="Arial"/>
              <a:buChar char="•"/>
            </a:pPr>
            <a:r>
              <a:rPr lang="en-US" sz="2500">
                <a:solidFill>
                  <a:srgbClr val="D684BD"/>
                </a:solidFill>
                <a:latin typeface="Montserrat Bold"/>
              </a:rPr>
              <a:t>dur</a:t>
            </a:r>
            <a:r>
              <a:rPr lang="en-US" sz="2500">
                <a:solidFill>
                  <a:srgbClr val="000000"/>
                </a:solidFill>
                <a:latin typeface="Montserrat Bold"/>
              </a:rPr>
              <a:t> - duration</a:t>
            </a:r>
          </a:p>
          <a:p>
            <a:pPr marL="539759" lvl="1" indent="-269880" algn="just">
              <a:lnSpc>
                <a:spcPts val="4250"/>
              </a:lnSpc>
              <a:buFont typeface="Arial"/>
              <a:buChar char="•"/>
            </a:pPr>
            <a:r>
              <a:rPr lang="en-US" sz="2500">
                <a:solidFill>
                  <a:srgbClr val="7F7F7F"/>
                </a:solidFill>
                <a:latin typeface="Montserrat Bold"/>
              </a:rPr>
              <a:t>acous</a:t>
            </a:r>
            <a:r>
              <a:rPr lang="en-US" sz="2500">
                <a:solidFill>
                  <a:srgbClr val="000000"/>
                </a:solidFill>
                <a:latin typeface="Montserrat Bold"/>
              </a:rPr>
              <a:t> - acousticness</a:t>
            </a:r>
          </a:p>
          <a:p>
            <a:pPr marL="539759" lvl="1" indent="-269880" algn="just">
              <a:lnSpc>
                <a:spcPts val="4250"/>
              </a:lnSpc>
              <a:buFont typeface="Arial"/>
              <a:buChar char="•"/>
            </a:pPr>
            <a:r>
              <a:rPr lang="en-US" sz="2500">
                <a:solidFill>
                  <a:srgbClr val="D68484"/>
                </a:solidFill>
                <a:latin typeface="Montserrat Bold"/>
              </a:rPr>
              <a:t>spch </a:t>
            </a:r>
            <a:r>
              <a:rPr lang="en-US" sz="2500">
                <a:solidFill>
                  <a:srgbClr val="000000"/>
                </a:solidFill>
                <a:latin typeface="Montserrat Bold"/>
              </a:rPr>
              <a:t>- speechiness</a:t>
            </a:r>
          </a:p>
          <a:p>
            <a:pPr marL="539759" lvl="1" indent="-269880" algn="just">
              <a:lnSpc>
                <a:spcPts val="4250"/>
              </a:lnSpc>
              <a:buFont typeface="Arial"/>
              <a:buChar char="•"/>
            </a:pPr>
            <a:r>
              <a:rPr lang="en-US" sz="2500">
                <a:solidFill>
                  <a:srgbClr val="2EA9B6"/>
                </a:solidFill>
                <a:latin typeface="Montserrat Bold"/>
              </a:rPr>
              <a:t>pop </a:t>
            </a:r>
            <a:r>
              <a:rPr lang="en-US" sz="2500">
                <a:solidFill>
                  <a:srgbClr val="000000"/>
                </a:solidFill>
                <a:latin typeface="Montserrat Bold"/>
              </a:rPr>
              <a:t>- popularity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544838"/>
            <a:ext cx="16230600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500">
                <a:solidFill>
                  <a:srgbClr val="FFFFFF"/>
                </a:solidFill>
                <a:latin typeface="Helveticish Bold Italics"/>
              </a:rPr>
              <a:t>Exploratory Data Analysis using Spotify's “All Out” playlists per decade, from the 1950s up to 2020s.</a:t>
            </a:r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1A20DE59-38ED-66E5-36FD-7DEA5B47EDD4}"/>
              </a:ext>
            </a:extLst>
          </p:cNvPr>
          <p:cNvGrpSpPr/>
          <p:nvPr/>
        </p:nvGrpSpPr>
        <p:grpSpPr>
          <a:xfrm rot="-5400000">
            <a:off x="8452134" y="-8537393"/>
            <a:ext cx="1374676" cy="18449455"/>
            <a:chOff x="0" y="0"/>
            <a:chExt cx="4372434" cy="58682214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7779DFBF-D191-E851-F9F5-CA0006F6F91E}"/>
                </a:ext>
              </a:extLst>
            </p:cNvPr>
            <p:cNvSpPr/>
            <p:nvPr/>
          </p:nvSpPr>
          <p:spPr>
            <a:xfrm>
              <a:off x="0" y="0"/>
              <a:ext cx="4372434" cy="58682217"/>
            </a:xfrm>
            <a:custGeom>
              <a:avLst/>
              <a:gdLst/>
              <a:ahLst/>
              <a:cxnLst/>
              <a:rect l="l" t="t" r="r" b="b"/>
              <a:pathLst>
                <a:path w="4372434" h="58682217">
                  <a:moveTo>
                    <a:pt x="0" y="0"/>
                  </a:moveTo>
                  <a:lnTo>
                    <a:pt x="4372434" y="0"/>
                  </a:lnTo>
                  <a:lnTo>
                    <a:pt x="4372434" y="58682217"/>
                  </a:lnTo>
                  <a:lnTo>
                    <a:pt x="0" y="58682217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grpSp>
        <p:nvGrpSpPr>
          <p:cNvPr id="21" name="Group 4">
            <a:extLst>
              <a:ext uri="{FF2B5EF4-FFF2-40B4-BE49-F238E27FC236}">
                <a16:creationId xmlns:a16="http://schemas.microsoft.com/office/drawing/2014/main" id="{4153CC3A-AF28-7877-1DAD-E4C7690B7CD3}"/>
              </a:ext>
            </a:extLst>
          </p:cNvPr>
          <p:cNvGrpSpPr/>
          <p:nvPr/>
        </p:nvGrpSpPr>
        <p:grpSpPr>
          <a:xfrm>
            <a:off x="475137" y="294602"/>
            <a:ext cx="785468" cy="785468"/>
            <a:chOff x="0" y="0"/>
            <a:chExt cx="1047291" cy="1047291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81429A78-ADCA-F176-4CF3-A1E28783F4DD}"/>
                </a:ext>
              </a:extLst>
            </p:cNvPr>
            <p:cNvSpPr/>
            <p:nvPr/>
          </p:nvSpPr>
          <p:spPr>
            <a:xfrm>
              <a:off x="0" y="0"/>
              <a:ext cx="1047291" cy="1047291"/>
            </a:xfrm>
            <a:custGeom>
              <a:avLst/>
              <a:gdLst/>
              <a:ahLst/>
              <a:cxnLst/>
              <a:rect l="l" t="t" r="r" b="b"/>
              <a:pathLst>
                <a:path w="1047291" h="1047291">
                  <a:moveTo>
                    <a:pt x="0" y="0"/>
                  </a:moveTo>
                  <a:lnTo>
                    <a:pt x="1047291" y="0"/>
                  </a:lnTo>
                  <a:lnTo>
                    <a:pt x="1047291" y="1047291"/>
                  </a:lnTo>
                  <a:lnTo>
                    <a:pt x="0" y="104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C060A042-4F7F-EB09-59C3-47F875A34CD6}"/>
                </a:ext>
              </a:extLst>
            </p:cNvPr>
            <p:cNvSpPr/>
            <p:nvPr/>
          </p:nvSpPr>
          <p:spPr>
            <a:xfrm>
              <a:off x="303918" y="378011"/>
              <a:ext cx="416098" cy="291269"/>
            </a:xfrm>
            <a:custGeom>
              <a:avLst/>
              <a:gdLst/>
              <a:ahLst/>
              <a:cxnLst/>
              <a:rect l="l" t="t" r="r" b="b"/>
              <a:pathLst>
                <a:path w="416098" h="291269">
                  <a:moveTo>
                    <a:pt x="0" y="0"/>
                  </a:moveTo>
                  <a:lnTo>
                    <a:pt x="416099" y="0"/>
                  </a:lnTo>
                  <a:lnTo>
                    <a:pt x="416099" y="291269"/>
                  </a:lnTo>
                  <a:lnTo>
                    <a:pt x="0" y="291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TextBox 9">
            <a:extLst>
              <a:ext uri="{FF2B5EF4-FFF2-40B4-BE49-F238E27FC236}">
                <a16:creationId xmlns:a16="http://schemas.microsoft.com/office/drawing/2014/main" id="{FC730A35-E9DE-1FBA-2F4D-602BC570CCC9}"/>
              </a:ext>
            </a:extLst>
          </p:cNvPr>
          <p:cNvSpPr txBox="1"/>
          <p:nvPr/>
        </p:nvSpPr>
        <p:spPr>
          <a:xfrm>
            <a:off x="1763366" y="305967"/>
            <a:ext cx="16009488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5600" dirty="0">
                <a:solidFill>
                  <a:srgbClr val="0F162A"/>
                </a:solidFill>
                <a:latin typeface="Helveticish Bold"/>
              </a:rPr>
              <a:t>EDA - OULIER ANALYSIS - </a:t>
            </a:r>
            <a:r>
              <a:rPr lang="en-US" sz="5600" dirty="0">
                <a:solidFill>
                  <a:srgbClr val="FFFFFF"/>
                </a:solidFill>
                <a:latin typeface="Helveticish Bold"/>
              </a:rPr>
              <a:t>BOXPLOT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452134" y="-8537393"/>
            <a:ext cx="1374676" cy="18449455"/>
            <a:chOff x="0" y="0"/>
            <a:chExt cx="4372434" cy="58682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2434" cy="58682217"/>
            </a:xfrm>
            <a:custGeom>
              <a:avLst/>
              <a:gdLst/>
              <a:ahLst/>
              <a:cxnLst/>
              <a:rect l="l" t="t" r="r" b="b"/>
              <a:pathLst>
                <a:path w="4372434" h="58682217">
                  <a:moveTo>
                    <a:pt x="0" y="0"/>
                  </a:moveTo>
                  <a:lnTo>
                    <a:pt x="4372434" y="0"/>
                  </a:lnTo>
                  <a:lnTo>
                    <a:pt x="4372434" y="58682217"/>
                  </a:lnTo>
                  <a:lnTo>
                    <a:pt x="0" y="58682217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75137" y="294602"/>
            <a:ext cx="785468" cy="785468"/>
            <a:chOff x="0" y="0"/>
            <a:chExt cx="1047291" cy="10472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7291" cy="1047291"/>
            </a:xfrm>
            <a:custGeom>
              <a:avLst/>
              <a:gdLst/>
              <a:ahLst/>
              <a:cxnLst/>
              <a:rect l="l" t="t" r="r" b="b"/>
              <a:pathLst>
                <a:path w="1047291" h="1047291">
                  <a:moveTo>
                    <a:pt x="0" y="0"/>
                  </a:moveTo>
                  <a:lnTo>
                    <a:pt x="1047291" y="0"/>
                  </a:lnTo>
                  <a:lnTo>
                    <a:pt x="1047291" y="1047291"/>
                  </a:lnTo>
                  <a:lnTo>
                    <a:pt x="0" y="104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03918" y="378011"/>
              <a:ext cx="416098" cy="291269"/>
            </a:xfrm>
            <a:custGeom>
              <a:avLst/>
              <a:gdLst/>
              <a:ahLst/>
              <a:cxnLst/>
              <a:rect l="l" t="t" r="r" b="b"/>
              <a:pathLst>
                <a:path w="416098" h="291269">
                  <a:moveTo>
                    <a:pt x="0" y="0"/>
                  </a:moveTo>
                  <a:lnTo>
                    <a:pt x="416099" y="0"/>
                  </a:lnTo>
                  <a:lnTo>
                    <a:pt x="416099" y="291269"/>
                  </a:lnTo>
                  <a:lnTo>
                    <a:pt x="0" y="291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8629650" y="628650"/>
            <a:ext cx="1028700" cy="18288000"/>
            <a:chOff x="0" y="0"/>
            <a:chExt cx="3271988" cy="581686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71988" cy="58168673"/>
            </a:xfrm>
            <a:custGeom>
              <a:avLst/>
              <a:gdLst/>
              <a:ahLst/>
              <a:cxnLst/>
              <a:rect l="l" t="t" r="r" b="b"/>
              <a:pathLst>
                <a:path w="3271988" h="58168673">
                  <a:moveTo>
                    <a:pt x="0" y="0"/>
                  </a:moveTo>
                  <a:lnTo>
                    <a:pt x="3271988" y="0"/>
                  </a:lnTo>
                  <a:lnTo>
                    <a:pt x="3271988" y="58168673"/>
                  </a:lnTo>
                  <a:lnTo>
                    <a:pt x="0" y="58168673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763366" y="305967"/>
            <a:ext cx="16009488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5600" dirty="0">
                <a:solidFill>
                  <a:srgbClr val="0F162A"/>
                </a:solidFill>
                <a:latin typeface="Helveticish Bold"/>
              </a:rPr>
              <a:t>EDA - CORRELATION MATRIX - </a:t>
            </a:r>
            <a:r>
              <a:rPr lang="en-US" sz="5600" dirty="0">
                <a:solidFill>
                  <a:srgbClr val="FFFFFF"/>
                </a:solidFill>
                <a:latin typeface="Helveticish Bold"/>
              </a:rPr>
              <a:t>HEATMAP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77813" y="1478725"/>
            <a:ext cx="10280738" cy="7660158"/>
          </a:xfrm>
          <a:custGeom>
            <a:avLst/>
            <a:gdLst/>
            <a:ahLst/>
            <a:cxnLst/>
            <a:rect l="l" t="t" r="r" b="b"/>
            <a:pathLst>
              <a:path w="10280738" h="7660158">
                <a:moveTo>
                  <a:pt x="0" y="0"/>
                </a:moveTo>
                <a:lnTo>
                  <a:pt x="10280737" y="0"/>
                </a:lnTo>
                <a:lnTo>
                  <a:pt x="10280737" y="7660158"/>
                </a:lnTo>
                <a:lnTo>
                  <a:pt x="0" y="7660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956087" y="2403681"/>
            <a:ext cx="5303213" cy="5667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9" lvl="1" indent="-269880" algn="just">
              <a:lnSpc>
                <a:spcPts val="4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 Bold"/>
              </a:rPr>
              <a:t>High </a:t>
            </a:r>
            <a:r>
              <a:rPr lang="en-US" sz="2500">
                <a:solidFill>
                  <a:srgbClr val="E1812C"/>
                </a:solidFill>
                <a:latin typeface="Montserrat Bold"/>
              </a:rPr>
              <a:t>energy </a:t>
            </a:r>
            <a:r>
              <a:rPr lang="en-US" sz="2500">
                <a:solidFill>
                  <a:srgbClr val="000000"/>
                </a:solidFill>
                <a:latin typeface="Montserrat Bold"/>
              </a:rPr>
              <a:t>= the song is </a:t>
            </a:r>
            <a:r>
              <a:rPr lang="en-US" sz="2500">
                <a:solidFill>
                  <a:srgbClr val="3D3D3D"/>
                </a:solidFill>
                <a:latin typeface="Montserrat Bold"/>
              </a:rPr>
              <a:t>louder</a:t>
            </a:r>
          </a:p>
          <a:p>
            <a:pPr algn="just">
              <a:lnSpc>
                <a:spcPts val="4500"/>
              </a:lnSpc>
            </a:pPr>
            <a:endParaRPr lang="en-US" sz="2500">
              <a:solidFill>
                <a:srgbClr val="3D3D3D"/>
              </a:solidFill>
              <a:latin typeface="Montserrat Bold"/>
            </a:endParaRPr>
          </a:p>
          <a:p>
            <a:pPr marL="539759" lvl="1" indent="-269880" algn="just">
              <a:lnSpc>
                <a:spcPts val="4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 Bold"/>
              </a:rPr>
              <a:t>High </a:t>
            </a:r>
            <a:r>
              <a:rPr lang="en-US" sz="2500">
                <a:solidFill>
                  <a:srgbClr val="845B53"/>
                </a:solidFill>
                <a:latin typeface="Montserrat Bold"/>
              </a:rPr>
              <a:t>valence </a:t>
            </a:r>
            <a:r>
              <a:rPr lang="en-US" sz="2500">
                <a:solidFill>
                  <a:srgbClr val="000000"/>
                </a:solidFill>
                <a:latin typeface="Montserrat Bold"/>
              </a:rPr>
              <a:t>= higher </a:t>
            </a:r>
            <a:r>
              <a:rPr lang="en-US" sz="2500">
                <a:solidFill>
                  <a:srgbClr val="E1812C"/>
                </a:solidFill>
                <a:latin typeface="Montserrat Bold"/>
              </a:rPr>
              <a:t>energy </a:t>
            </a:r>
            <a:r>
              <a:rPr lang="en-US" sz="2500">
                <a:solidFill>
                  <a:srgbClr val="000000"/>
                </a:solidFill>
                <a:latin typeface="Montserrat Bold"/>
              </a:rPr>
              <a:t>and is more </a:t>
            </a:r>
            <a:r>
              <a:rPr lang="en-US" sz="2500">
                <a:solidFill>
                  <a:srgbClr val="3A923A"/>
                </a:solidFill>
                <a:latin typeface="Montserrat Bold"/>
              </a:rPr>
              <a:t>danceable</a:t>
            </a:r>
          </a:p>
          <a:p>
            <a:pPr algn="just">
              <a:lnSpc>
                <a:spcPts val="4500"/>
              </a:lnSpc>
            </a:pPr>
            <a:endParaRPr lang="en-US" sz="2500">
              <a:solidFill>
                <a:srgbClr val="3A923A"/>
              </a:solidFill>
              <a:latin typeface="Montserrat Bold"/>
            </a:endParaRPr>
          </a:p>
          <a:p>
            <a:pPr marL="539759" lvl="1" indent="-269880" algn="just">
              <a:lnSpc>
                <a:spcPts val="4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 Bold"/>
              </a:rPr>
              <a:t>High acousticness = lower </a:t>
            </a:r>
            <a:r>
              <a:rPr lang="en-US" sz="2500">
                <a:solidFill>
                  <a:srgbClr val="E1812C"/>
                </a:solidFill>
                <a:latin typeface="Montserrat Bold"/>
              </a:rPr>
              <a:t>energy</a:t>
            </a:r>
            <a:r>
              <a:rPr lang="en-US" sz="2500">
                <a:solidFill>
                  <a:srgbClr val="000000"/>
                </a:solidFill>
                <a:latin typeface="Montserrat Bold"/>
              </a:rPr>
              <a:t>, less </a:t>
            </a:r>
            <a:r>
              <a:rPr lang="en-US" sz="2500">
                <a:solidFill>
                  <a:srgbClr val="3D3D3D"/>
                </a:solidFill>
                <a:latin typeface="Montserrat Bold"/>
              </a:rPr>
              <a:t>loud</a:t>
            </a:r>
            <a:r>
              <a:rPr lang="en-US" sz="2500">
                <a:solidFill>
                  <a:srgbClr val="000000"/>
                </a:solidFill>
                <a:latin typeface="Montserrat Bold"/>
              </a:rPr>
              <a:t>, less </a:t>
            </a:r>
            <a:r>
              <a:rPr lang="en-US" sz="2500">
                <a:solidFill>
                  <a:srgbClr val="3A923A"/>
                </a:solidFill>
                <a:latin typeface="Montserrat Bold"/>
              </a:rPr>
              <a:t>danceable</a:t>
            </a:r>
            <a:r>
              <a:rPr lang="en-US" sz="2500">
                <a:solidFill>
                  <a:srgbClr val="000000"/>
                </a:solidFill>
                <a:latin typeface="Montserrat Bold"/>
              </a:rPr>
              <a:t>,  and less </a:t>
            </a:r>
            <a:r>
              <a:rPr lang="en-US" sz="2500">
                <a:solidFill>
                  <a:srgbClr val="2EA9B6"/>
                </a:solidFill>
                <a:latin typeface="Montserrat Bold"/>
              </a:rPr>
              <a:t>popular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518333"/>
            <a:ext cx="16230600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500">
                <a:solidFill>
                  <a:srgbClr val="FFFFFF"/>
                </a:solidFill>
                <a:latin typeface="Helveticish Bold Italics"/>
              </a:rPr>
              <a:t>Exploratory Data Analysis using Spotify's “All Out” playlists per decade, from the 1950s up to 2020s.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375934" y="-8537390"/>
            <a:ext cx="1374676" cy="18449455"/>
            <a:chOff x="0" y="0"/>
            <a:chExt cx="4372434" cy="58682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2434" cy="58682217"/>
            </a:xfrm>
            <a:custGeom>
              <a:avLst/>
              <a:gdLst/>
              <a:ahLst/>
              <a:cxnLst/>
              <a:rect l="l" t="t" r="r" b="b"/>
              <a:pathLst>
                <a:path w="4372434" h="58682217">
                  <a:moveTo>
                    <a:pt x="0" y="0"/>
                  </a:moveTo>
                  <a:lnTo>
                    <a:pt x="4372434" y="0"/>
                  </a:lnTo>
                  <a:lnTo>
                    <a:pt x="4372434" y="58682217"/>
                  </a:lnTo>
                  <a:lnTo>
                    <a:pt x="0" y="58682217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75139" y="294604"/>
            <a:ext cx="785468" cy="785468"/>
            <a:chOff x="0" y="0"/>
            <a:chExt cx="1047291" cy="10472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7291" cy="1047291"/>
            </a:xfrm>
            <a:custGeom>
              <a:avLst/>
              <a:gdLst/>
              <a:ahLst/>
              <a:cxnLst/>
              <a:rect l="l" t="t" r="r" b="b"/>
              <a:pathLst>
                <a:path w="1047291" h="1047291">
                  <a:moveTo>
                    <a:pt x="0" y="0"/>
                  </a:moveTo>
                  <a:lnTo>
                    <a:pt x="1047291" y="0"/>
                  </a:lnTo>
                  <a:lnTo>
                    <a:pt x="1047291" y="1047291"/>
                  </a:lnTo>
                  <a:lnTo>
                    <a:pt x="0" y="104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03918" y="378011"/>
              <a:ext cx="416098" cy="291269"/>
            </a:xfrm>
            <a:custGeom>
              <a:avLst/>
              <a:gdLst/>
              <a:ahLst/>
              <a:cxnLst/>
              <a:rect l="l" t="t" r="r" b="b"/>
              <a:pathLst>
                <a:path w="416098" h="291269">
                  <a:moveTo>
                    <a:pt x="0" y="0"/>
                  </a:moveTo>
                  <a:lnTo>
                    <a:pt x="416099" y="0"/>
                  </a:lnTo>
                  <a:lnTo>
                    <a:pt x="416099" y="291269"/>
                  </a:lnTo>
                  <a:lnTo>
                    <a:pt x="0" y="291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8629650" y="628650"/>
            <a:ext cx="1028700" cy="18288000"/>
            <a:chOff x="0" y="0"/>
            <a:chExt cx="3271988" cy="581686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71988" cy="58168673"/>
            </a:xfrm>
            <a:custGeom>
              <a:avLst/>
              <a:gdLst/>
              <a:ahLst/>
              <a:cxnLst/>
              <a:rect l="l" t="t" r="r" b="b"/>
              <a:pathLst>
                <a:path w="3271988" h="58168673">
                  <a:moveTo>
                    <a:pt x="0" y="0"/>
                  </a:moveTo>
                  <a:lnTo>
                    <a:pt x="3271988" y="0"/>
                  </a:lnTo>
                  <a:lnTo>
                    <a:pt x="3271988" y="58168673"/>
                  </a:lnTo>
                  <a:lnTo>
                    <a:pt x="0" y="58168673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260607" y="1561354"/>
            <a:ext cx="9276420" cy="7510269"/>
          </a:xfrm>
          <a:custGeom>
            <a:avLst/>
            <a:gdLst/>
            <a:ahLst/>
            <a:cxnLst/>
            <a:rect l="l" t="t" r="r" b="b"/>
            <a:pathLst>
              <a:path w="9276420" h="7510269">
                <a:moveTo>
                  <a:pt x="0" y="0"/>
                </a:moveTo>
                <a:lnTo>
                  <a:pt x="9276420" y="0"/>
                </a:lnTo>
                <a:lnTo>
                  <a:pt x="9276420" y="7510268"/>
                </a:lnTo>
                <a:lnTo>
                  <a:pt x="0" y="75102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82638" y="313654"/>
            <a:ext cx="13047091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5600" dirty="0">
                <a:solidFill>
                  <a:srgbClr val="0F162A"/>
                </a:solidFill>
                <a:latin typeface="Helveticish Bold"/>
              </a:rPr>
              <a:t>MODEL EVALUATION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72073" y="3037157"/>
            <a:ext cx="5687227" cy="4406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2800">
                <a:solidFill>
                  <a:srgbClr val="000000"/>
                </a:solidFill>
                <a:latin typeface="Montserrat Bold"/>
              </a:rPr>
              <a:t>The decision tree regressor model has an MSE of 128.58 and an RMSE of 11.34.</a:t>
            </a:r>
          </a:p>
          <a:p>
            <a:pPr algn="just">
              <a:lnSpc>
                <a:spcPts val="5040"/>
              </a:lnSpc>
            </a:pPr>
            <a:endParaRPr lang="en-US" sz="2800">
              <a:solidFill>
                <a:srgbClr val="000000"/>
              </a:solidFill>
              <a:latin typeface="Montserrat Bold"/>
            </a:endParaRPr>
          </a:p>
          <a:p>
            <a:pPr algn="just">
              <a:lnSpc>
                <a:spcPts val="5040"/>
              </a:lnSpc>
            </a:pPr>
            <a:r>
              <a:rPr lang="en-US" sz="2800">
                <a:solidFill>
                  <a:srgbClr val="000000"/>
                </a:solidFill>
                <a:latin typeface="Montserrat Bold"/>
              </a:rPr>
              <a:t>The training and testing scores are 32.49% and 34.12%, respectively.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452134" y="-8537391"/>
            <a:ext cx="1374676" cy="18449455"/>
            <a:chOff x="0" y="0"/>
            <a:chExt cx="4372434" cy="58682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2434" cy="58682217"/>
            </a:xfrm>
            <a:custGeom>
              <a:avLst/>
              <a:gdLst/>
              <a:ahLst/>
              <a:cxnLst/>
              <a:rect l="l" t="t" r="r" b="b"/>
              <a:pathLst>
                <a:path w="4372434" h="58682217">
                  <a:moveTo>
                    <a:pt x="0" y="0"/>
                  </a:moveTo>
                  <a:lnTo>
                    <a:pt x="4372434" y="0"/>
                  </a:lnTo>
                  <a:lnTo>
                    <a:pt x="4372434" y="58682217"/>
                  </a:lnTo>
                  <a:lnTo>
                    <a:pt x="0" y="58682217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75139" y="294604"/>
            <a:ext cx="785468" cy="785468"/>
            <a:chOff x="0" y="0"/>
            <a:chExt cx="1047291" cy="10472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7291" cy="1047291"/>
            </a:xfrm>
            <a:custGeom>
              <a:avLst/>
              <a:gdLst/>
              <a:ahLst/>
              <a:cxnLst/>
              <a:rect l="l" t="t" r="r" b="b"/>
              <a:pathLst>
                <a:path w="1047291" h="1047291">
                  <a:moveTo>
                    <a:pt x="0" y="0"/>
                  </a:moveTo>
                  <a:lnTo>
                    <a:pt x="1047291" y="0"/>
                  </a:lnTo>
                  <a:lnTo>
                    <a:pt x="1047291" y="1047291"/>
                  </a:lnTo>
                  <a:lnTo>
                    <a:pt x="0" y="104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03918" y="378011"/>
              <a:ext cx="416098" cy="291269"/>
            </a:xfrm>
            <a:custGeom>
              <a:avLst/>
              <a:gdLst/>
              <a:ahLst/>
              <a:cxnLst/>
              <a:rect l="l" t="t" r="r" b="b"/>
              <a:pathLst>
                <a:path w="416098" h="291269">
                  <a:moveTo>
                    <a:pt x="0" y="0"/>
                  </a:moveTo>
                  <a:lnTo>
                    <a:pt x="416099" y="0"/>
                  </a:lnTo>
                  <a:lnTo>
                    <a:pt x="416099" y="291269"/>
                  </a:lnTo>
                  <a:lnTo>
                    <a:pt x="0" y="291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8629650" y="628650"/>
            <a:ext cx="1028700" cy="18288000"/>
            <a:chOff x="0" y="0"/>
            <a:chExt cx="3271988" cy="581686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71988" cy="58168673"/>
            </a:xfrm>
            <a:custGeom>
              <a:avLst/>
              <a:gdLst/>
              <a:ahLst/>
              <a:cxnLst/>
              <a:rect l="l" t="t" r="r" b="b"/>
              <a:pathLst>
                <a:path w="3271988" h="58168673">
                  <a:moveTo>
                    <a:pt x="0" y="0"/>
                  </a:moveTo>
                  <a:lnTo>
                    <a:pt x="3271988" y="0"/>
                  </a:lnTo>
                  <a:lnTo>
                    <a:pt x="3271988" y="58168673"/>
                  </a:lnTo>
                  <a:lnTo>
                    <a:pt x="0" y="58168673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882638" y="326078"/>
            <a:ext cx="13047091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5600" dirty="0">
                <a:solidFill>
                  <a:srgbClr val="0F162A"/>
                </a:solidFill>
                <a:latin typeface="Helveticish Bold"/>
              </a:rPr>
              <a:t>FINDINGS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97587" y="2411404"/>
            <a:ext cx="14892826" cy="568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Montserrat Bold"/>
              </a:rPr>
              <a:t>The top three genres are "</a:t>
            </a:r>
            <a:r>
              <a:rPr lang="en-US" sz="2799" dirty="0">
                <a:solidFill>
                  <a:srgbClr val="1F77B4"/>
                </a:solidFill>
                <a:latin typeface="Montserrat Bold"/>
              </a:rPr>
              <a:t>dance pop</a:t>
            </a:r>
            <a:r>
              <a:rPr lang="en-US" sz="2799" dirty="0">
                <a:solidFill>
                  <a:srgbClr val="000000"/>
                </a:solidFill>
                <a:latin typeface="Montserrat Bold"/>
              </a:rPr>
              <a:t>," "</a:t>
            </a:r>
            <a:r>
              <a:rPr lang="en-US" sz="2799" dirty="0">
                <a:solidFill>
                  <a:srgbClr val="FF7F0E"/>
                </a:solidFill>
                <a:latin typeface="Montserrat Bold"/>
              </a:rPr>
              <a:t>adult standards</a:t>
            </a:r>
            <a:r>
              <a:rPr lang="en-US" sz="2799" dirty="0">
                <a:solidFill>
                  <a:srgbClr val="000000"/>
                </a:solidFill>
                <a:latin typeface="Montserrat Bold"/>
              </a:rPr>
              <a:t>," and "</a:t>
            </a:r>
            <a:r>
              <a:rPr lang="en-US" sz="2799" dirty="0">
                <a:solidFill>
                  <a:srgbClr val="2CA02C"/>
                </a:solidFill>
                <a:latin typeface="Montserrat Bold"/>
              </a:rPr>
              <a:t>album rock</a:t>
            </a:r>
            <a:r>
              <a:rPr lang="en-US" sz="2799" dirty="0">
                <a:solidFill>
                  <a:srgbClr val="000000"/>
                </a:solidFill>
                <a:latin typeface="Montserrat Bold"/>
              </a:rPr>
              <a:t>," with </a:t>
            </a:r>
            <a:r>
              <a:rPr lang="en-US" sz="2799" dirty="0">
                <a:solidFill>
                  <a:srgbClr val="1F77B4"/>
                </a:solidFill>
                <a:latin typeface="Montserrat Bold"/>
              </a:rPr>
              <a:t>17.5%</a:t>
            </a:r>
            <a:r>
              <a:rPr lang="en-US" sz="2799" dirty="0">
                <a:solidFill>
                  <a:srgbClr val="000000"/>
                </a:solidFill>
                <a:latin typeface="Montserrat Bold"/>
              </a:rPr>
              <a:t>, </a:t>
            </a:r>
            <a:r>
              <a:rPr lang="en-US" sz="2799" dirty="0">
                <a:solidFill>
                  <a:srgbClr val="FF7F0E"/>
                </a:solidFill>
                <a:latin typeface="Montserrat Bold"/>
              </a:rPr>
              <a:t>14.3%</a:t>
            </a:r>
            <a:r>
              <a:rPr lang="en-US" sz="2799" dirty="0">
                <a:solidFill>
                  <a:srgbClr val="000000"/>
                </a:solidFill>
                <a:latin typeface="Montserrat Bold"/>
              </a:rPr>
              <a:t>, and </a:t>
            </a:r>
            <a:r>
              <a:rPr lang="en-US" sz="2799" dirty="0">
                <a:solidFill>
                  <a:srgbClr val="2CA02C"/>
                </a:solidFill>
                <a:latin typeface="Montserrat Bold"/>
              </a:rPr>
              <a:t>11.8%</a:t>
            </a:r>
            <a:r>
              <a:rPr lang="en-US" sz="2799" dirty="0">
                <a:solidFill>
                  <a:srgbClr val="000000"/>
                </a:solidFill>
                <a:latin typeface="Montserrat Bold"/>
              </a:rPr>
              <a:t>, respectively.</a:t>
            </a:r>
          </a:p>
          <a:p>
            <a:pPr algn="just">
              <a:lnSpc>
                <a:spcPts val="5039"/>
              </a:lnSpc>
            </a:pPr>
            <a:endParaRPr lang="en-US" sz="2799" dirty="0">
              <a:solidFill>
                <a:srgbClr val="000000"/>
              </a:solidFill>
              <a:latin typeface="Montserrat Bold"/>
            </a:endParaRPr>
          </a:p>
          <a:p>
            <a:pPr marL="604519" lvl="1" indent="-302260" algn="just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Montserrat Bold"/>
              </a:rPr>
              <a:t>The "</a:t>
            </a:r>
            <a:r>
              <a:rPr lang="en-US" sz="2799" dirty="0">
                <a:solidFill>
                  <a:srgbClr val="D684BD"/>
                </a:solidFill>
                <a:latin typeface="Montserrat Bold"/>
              </a:rPr>
              <a:t>duration</a:t>
            </a:r>
            <a:r>
              <a:rPr lang="en-US" sz="2799" dirty="0">
                <a:solidFill>
                  <a:srgbClr val="000000"/>
                </a:solidFill>
                <a:latin typeface="Montserrat Bold"/>
              </a:rPr>
              <a:t>" attribute had the most outliers, followed by "</a:t>
            </a:r>
            <a:r>
              <a:rPr lang="en-US" sz="2799" dirty="0">
                <a:solidFill>
                  <a:srgbClr val="9372B2"/>
                </a:solidFill>
                <a:latin typeface="Montserrat Bold"/>
              </a:rPr>
              <a:t>liveness</a:t>
            </a:r>
            <a:r>
              <a:rPr lang="en-US" sz="2799" dirty="0">
                <a:solidFill>
                  <a:srgbClr val="000000"/>
                </a:solidFill>
                <a:latin typeface="Montserrat Bold"/>
              </a:rPr>
              <a:t>" and "</a:t>
            </a:r>
            <a:r>
              <a:rPr lang="en-US" sz="2799" dirty="0" err="1">
                <a:solidFill>
                  <a:srgbClr val="D68484"/>
                </a:solidFill>
                <a:latin typeface="Montserrat Bold"/>
              </a:rPr>
              <a:t>speechiness</a:t>
            </a:r>
            <a:r>
              <a:rPr lang="en-US" sz="2799" dirty="0">
                <a:solidFill>
                  <a:srgbClr val="000000"/>
                </a:solidFill>
                <a:latin typeface="Montserrat Bold"/>
              </a:rPr>
              <a:t>."</a:t>
            </a:r>
          </a:p>
          <a:p>
            <a:pPr algn="just">
              <a:lnSpc>
                <a:spcPts val="5039"/>
              </a:lnSpc>
            </a:pPr>
            <a:endParaRPr lang="en-US" sz="2799" dirty="0">
              <a:solidFill>
                <a:srgbClr val="000000"/>
              </a:solidFill>
              <a:latin typeface="Montserrat Bold"/>
            </a:endParaRPr>
          </a:p>
          <a:p>
            <a:pPr marL="604519" lvl="1" indent="-302260" algn="just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Montserrat Bold"/>
              </a:rPr>
              <a:t>The "</a:t>
            </a:r>
            <a:r>
              <a:rPr lang="en-US" sz="2799" dirty="0">
                <a:solidFill>
                  <a:srgbClr val="E1812C"/>
                </a:solidFill>
                <a:latin typeface="Montserrat Bold"/>
              </a:rPr>
              <a:t>energy</a:t>
            </a:r>
            <a:r>
              <a:rPr lang="en-US" sz="2799" dirty="0">
                <a:solidFill>
                  <a:srgbClr val="000000"/>
                </a:solidFill>
                <a:latin typeface="Montserrat Bold"/>
              </a:rPr>
              <a:t>" feature yielded the highest correlation value of 0.7 when compared to "</a:t>
            </a:r>
            <a:r>
              <a:rPr lang="en-US" sz="2799" dirty="0">
                <a:solidFill>
                  <a:srgbClr val="3D3D3D"/>
                </a:solidFill>
                <a:latin typeface="Montserrat Bold"/>
              </a:rPr>
              <a:t>loudness</a:t>
            </a:r>
            <a:r>
              <a:rPr lang="en-US" sz="2799" dirty="0">
                <a:solidFill>
                  <a:srgbClr val="000000"/>
                </a:solidFill>
                <a:latin typeface="Montserrat Bold"/>
              </a:rPr>
              <a:t>". On the other hand, the "</a:t>
            </a:r>
            <a:r>
              <a:rPr lang="en-US" sz="2799" dirty="0" err="1">
                <a:solidFill>
                  <a:srgbClr val="7F7F7F"/>
                </a:solidFill>
                <a:latin typeface="Montserrat Bold"/>
              </a:rPr>
              <a:t>acousticness</a:t>
            </a:r>
            <a:r>
              <a:rPr lang="en-US" sz="2799" dirty="0">
                <a:solidFill>
                  <a:srgbClr val="000000"/>
                </a:solidFill>
                <a:latin typeface="Montserrat Bold"/>
              </a:rPr>
              <a:t>" feature has negative correlation values with respect to other features.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375934" y="-8537390"/>
            <a:ext cx="1374676" cy="18449455"/>
            <a:chOff x="0" y="0"/>
            <a:chExt cx="4372434" cy="58682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2434" cy="58682217"/>
            </a:xfrm>
            <a:custGeom>
              <a:avLst/>
              <a:gdLst/>
              <a:ahLst/>
              <a:cxnLst/>
              <a:rect l="l" t="t" r="r" b="b"/>
              <a:pathLst>
                <a:path w="4372434" h="58682217">
                  <a:moveTo>
                    <a:pt x="0" y="0"/>
                  </a:moveTo>
                  <a:lnTo>
                    <a:pt x="4372434" y="0"/>
                  </a:lnTo>
                  <a:lnTo>
                    <a:pt x="4372434" y="58682217"/>
                  </a:lnTo>
                  <a:lnTo>
                    <a:pt x="0" y="58682217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75139" y="294604"/>
            <a:ext cx="785468" cy="785468"/>
            <a:chOff x="0" y="0"/>
            <a:chExt cx="1047291" cy="10472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7291" cy="1047291"/>
            </a:xfrm>
            <a:custGeom>
              <a:avLst/>
              <a:gdLst/>
              <a:ahLst/>
              <a:cxnLst/>
              <a:rect l="l" t="t" r="r" b="b"/>
              <a:pathLst>
                <a:path w="1047291" h="1047291">
                  <a:moveTo>
                    <a:pt x="0" y="0"/>
                  </a:moveTo>
                  <a:lnTo>
                    <a:pt x="1047291" y="0"/>
                  </a:lnTo>
                  <a:lnTo>
                    <a:pt x="1047291" y="1047291"/>
                  </a:lnTo>
                  <a:lnTo>
                    <a:pt x="0" y="104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03918" y="378011"/>
              <a:ext cx="416098" cy="291269"/>
            </a:xfrm>
            <a:custGeom>
              <a:avLst/>
              <a:gdLst/>
              <a:ahLst/>
              <a:cxnLst/>
              <a:rect l="l" t="t" r="r" b="b"/>
              <a:pathLst>
                <a:path w="416098" h="291269">
                  <a:moveTo>
                    <a:pt x="0" y="0"/>
                  </a:moveTo>
                  <a:lnTo>
                    <a:pt x="416099" y="0"/>
                  </a:lnTo>
                  <a:lnTo>
                    <a:pt x="416099" y="291269"/>
                  </a:lnTo>
                  <a:lnTo>
                    <a:pt x="0" y="291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8629650" y="628650"/>
            <a:ext cx="1028700" cy="18288000"/>
            <a:chOff x="0" y="0"/>
            <a:chExt cx="3271988" cy="581686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71988" cy="58168673"/>
            </a:xfrm>
            <a:custGeom>
              <a:avLst/>
              <a:gdLst/>
              <a:ahLst/>
              <a:cxnLst/>
              <a:rect l="l" t="t" r="r" b="b"/>
              <a:pathLst>
                <a:path w="3271988" h="58168673">
                  <a:moveTo>
                    <a:pt x="0" y="0"/>
                  </a:moveTo>
                  <a:lnTo>
                    <a:pt x="3271988" y="0"/>
                  </a:lnTo>
                  <a:lnTo>
                    <a:pt x="3271988" y="58168673"/>
                  </a:lnTo>
                  <a:lnTo>
                    <a:pt x="0" y="58168673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697587" y="2218005"/>
            <a:ext cx="14892826" cy="604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Montserrat Bold"/>
              </a:rPr>
              <a:t>The "</a:t>
            </a:r>
            <a:r>
              <a:rPr lang="en-US" sz="2799" dirty="0">
                <a:solidFill>
                  <a:srgbClr val="2EA9B6"/>
                </a:solidFill>
                <a:latin typeface="Montserrat Bold"/>
              </a:rPr>
              <a:t>popularity</a:t>
            </a:r>
            <a:r>
              <a:rPr lang="en-US" sz="2799" dirty="0">
                <a:solidFill>
                  <a:srgbClr val="000000"/>
                </a:solidFill>
                <a:latin typeface="Montserrat Bold"/>
              </a:rPr>
              <a:t>" attribute has a correlation value of 0.36 with the "</a:t>
            </a:r>
            <a:r>
              <a:rPr lang="en-US" sz="2799" dirty="0">
                <a:solidFill>
                  <a:srgbClr val="3D3D3D"/>
                </a:solidFill>
                <a:latin typeface="Montserrat Bold"/>
              </a:rPr>
              <a:t>loudness</a:t>
            </a:r>
            <a:r>
              <a:rPr lang="en-US" sz="2799" dirty="0">
                <a:solidFill>
                  <a:srgbClr val="000000"/>
                </a:solidFill>
                <a:latin typeface="Montserrat Bold"/>
              </a:rPr>
              <a:t>" attribute. And has a negative correlation with "</a:t>
            </a:r>
            <a:r>
              <a:rPr lang="en-US" sz="2799" dirty="0">
                <a:solidFill>
                  <a:srgbClr val="9372B2"/>
                </a:solidFill>
                <a:latin typeface="Montserrat Bold"/>
              </a:rPr>
              <a:t>liveness</a:t>
            </a:r>
            <a:r>
              <a:rPr lang="en-US" sz="2799" dirty="0">
                <a:solidFill>
                  <a:srgbClr val="000000"/>
                </a:solidFill>
                <a:latin typeface="Montserrat Bold"/>
              </a:rPr>
              <a:t>" and "</a:t>
            </a:r>
            <a:r>
              <a:rPr lang="en-US" sz="2799" dirty="0" err="1">
                <a:solidFill>
                  <a:srgbClr val="7F7F7F"/>
                </a:solidFill>
                <a:latin typeface="Montserrat Bold"/>
              </a:rPr>
              <a:t>acousticness</a:t>
            </a:r>
            <a:r>
              <a:rPr lang="en-US" sz="2799" dirty="0">
                <a:solidFill>
                  <a:srgbClr val="000000"/>
                </a:solidFill>
                <a:latin typeface="Montserrat Bold"/>
              </a:rPr>
              <a:t>."</a:t>
            </a:r>
          </a:p>
          <a:p>
            <a:pPr algn="just">
              <a:lnSpc>
                <a:spcPts val="2699"/>
              </a:lnSpc>
            </a:pPr>
            <a:endParaRPr lang="en-US" sz="2799" dirty="0">
              <a:solidFill>
                <a:srgbClr val="000000"/>
              </a:solidFill>
              <a:latin typeface="Montserrat Bold"/>
            </a:endParaRPr>
          </a:p>
          <a:p>
            <a:pPr marL="604519" lvl="1" indent="-302260" algn="just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Montserrat Bold"/>
              </a:rPr>
              <a:t>The top three features that directly influence the "</a:t>
            </a:r>
            <a:r>
              <a:rPr lang="en-US" sz="2799" dirty="0">
                <a:solidFill>
                  <a:srgbClr val="2EA9B6"/>
                </a:solidFill>
                <a:latin typeface="Montserrat Bold"/>
              </a:rPr>
              <a:t>popularity</a:t>
            </a:r>
            <a:r>
              <a:rPr lang="en-US" sz="2799" dirty="0">
                <a:solidFill>
                  <a:srgbClr val="000000"/>
                </a:solidFill>
                <a:latin typeface="Montserrat Bold"/>
              </a:rPr>
              <a:t>" of the song are: "</a:t>
            </a:r>
            <a:r>
              <a:rPr lang="en-US" sz="2799" dirty="0">
                <a:solidFill>
                  <a:srgbClr val="1DCB5D"/>
                </a:solidFill>
                <a:latin typeface="Montserrat Bold"/>
              </a:rPr>
              <a:t>year</a:t>
            </a:r>
            <a:r>
              <a:rPr lang="en-US" sz="2799" dirty="0">
                <a:solidFill>
                  <a:srgbClr val="000000"/>
                </a:solidFill>
                <a:latin typeface="Montserrat Bold"/>
              </a:rPr>
              <a:t>," "</a:t>
            </a:r>
            <a:r>
              <a:rPr lang="en-US" sz="2799" dirty="0">
                <a:solidFill>
                  <a:srgbClr val="D684BD"/>
                </a:solidFill>
                <a:latin typeface="Montserrat Bold"/>
              </a:rPr>
              <a:t>duration</a:t>
            </a:r>
            <a:r>
              <a:rPr lang="en-US" sz="2799" dirty="0">
                <a:solidFill>
                  <a:srgbClr val="000000"/>
                </a:solidFill>
                <a:latin typeface="Montserrat Bold"/>
              </a:rPr>
              <a:t>," and "</a:t>
            </a:r>
            <a:r>
              <a:rPr lang="en-US" sz="2799" dirty="0" err="1">
                <a:solidFill>
                  <a:srgbClr val="7F7F7F"/>
                </a:solidFill>
                <a:latin typeface="Montserrat Bold"/>
              </a:rPr>
              <a:t>acousticness</a:t>
            </a:r>
            <a:r>
              <a:rPr lang="en-US" sz="2799" dirty="0">
                <a:solidFill>
                  <a:srgbClr val="000000"/>
                </a:solidFill>
                <a:latin typeface="Montserrat Bold"/>
              </a:rPr>
              <a:t>."</a:t>
            </a:r>
          </a:p>
          <a:p>
            <a:pPr algn="just">
              <a:lnSpc>
                <a:spcPts val="2699"/>
              </a:lnSpc>
            </a:pPr>
            <a:endParaRPr lang="en-US" sz="2799" dirty="0">
              <a:solidFill>
                <a:srgbClr val="000000"/>
              </a:solidFill>
              <a:latin typeface="Montserrat Bold"/>
            </a:endParaRPr>
          </a:p>
          <a:p>
            <a:pPr marL="604519" lvl="1" indent="-302260" algn="just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Montserrat Bold"/>
              </a:rPr>
              <a:t>In ascending order, the trained model’s predicted values are 50, 58, 62, 65, 68, 71, and 72.</a:t>
            </a:r>
          </a:p>
          <a:p>
            <a:pPr algn="just">
              <a:lnSpc>
                <a:spcPts val="2699"/>
              </a:lnSpc>
            </a:pPr>
            <a:endParaRPr lang="en-US" sz="2799" dirty="0">
              <a:solidFill>
                <a:srgbClr val="000000"/>
              </a:solidFill>
              <a:latin typeface="Montserrat Bold"/>
            </a:endParaRPr>
          </a:p>
          <a:p>
            <a:pPr marL="604519" lvl="1" indent="-302260" algn="just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Montserrat Bold"/>
              </a:rPr>
              <a:t>The decision tree regressor model has an MSE of 128.58 and an RMSE of 11.34. The training and testing scores are 32.49% and 34.12%, respectively.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4FD111EC-EABC-74EB-53DE-EEFE6D0764EB}"/>
              </a:ext>
            </a:extLst>
          </p:cNvPr>
          <p:cNvSpPr txBox="1"/>
          <p:nvPr/>
        </p:nvSpPr>
        <p:spPr>
          <a:xfrm>
            <a:off x="1882638" y="326078"/>
            <a:ext cx="13047091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5600" dirty="0">
                <a:solidFill>
                  <a:srgbClr val="0F162A"/>
                </a:solidFill>
                <a:latin typeface="Helveticish Bold"/>
              </a:rPr>
              <a:t>FINDINGS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375934" y="-8537390"/>
            <a:ext cx="1374676" cy="18449455"/>
            <a:chOff x="0" y="0"/>
            <a:chExt cx="4372434" cy="58682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2434" cy="58682217"/>
            </a:xfrm>
            <a:custGeom>
              <a:avLst/>
              <a:gdLst/>
              <a:ahLst/>
              <a:cxnLst/>
              <a:rect l="l" t="t" r="r" b="b"/>
              <a:pathLst>
                <a:path w="4372434" h="58682217">
                  <a:moveTo>
                    <a:pt x="0" y="0"/>
                  </a:moveTo>
                  <a:lnTo>
                    <a:pt x="4372434" y="0"/>
                  </a:lnTo>
                  <a:lnTo>
                    <a:pt x="4372434" y="58682217"/>
                  </a:lnTo>
                  <a:lnTo>
                    <a:pt x="0" y="58682217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75139" y="294604"/>
            <a:ext cx="785468" cy="785468"/>
            <a:chOff x="0" y="0"/>
            <a:chExt cx="1047291" cy="10472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7291" cy="1047291"/>
            </a:xfrm>
            <a:custGeom>
              <a:avLst/>
              <a:gdLst/>
              <a:ahLst/>
              <a:cxnLst/>
              <a:rect l="l" t="t" r="r" b="b"/>
              <a:pathLst>
                <a:path w="1047291" h="1047291">
                  <a:moveTo>
                    <a:pt x="0" y="0"/>
                  </a:moveTo>
                  <a:lnTo>
                    <a:pt x="1047291" y="0"/>
                  </a:lnTo>
                  <a:lnTo>
                    <a:pt x="1047291" y="1047291"/>
                  </a:lnTo>
                  <a:lnTo>
                    <a:pt x="0" y="104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03918" y="378011"/>
              <a:ext cx="416098" cy="291269"/>
            </a:xfrm>
            <a:custGeom>
              <a:avLst/>
              <a:gdLst/>
              <a:ahLst/>
              <a:cxnLst/>
              <a:rect l="l" t="t" r="r" b="b"/>
              <a:pathLst>
                <a:path w="416098" h="291269">
                  <a:moveTo>
                    <a:pt x="0" y="0"/>
                  </a:moveTo>
                  <a:lnTo>
                    <a:pt x="416099" y="0"/>
                  </a:lnTo>
                  <a:lnTo>
                    <a:pt x="416099" y="291269"/>
                  </a:lnTo>
                  <a:lnTo>
                    <a:pt x="0" y="291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8629650" y="628650"/>
            <a:ext cx="1028700" cy="18288000"/>
            <a:chOff x="0" y="0"/>
            <a:chExt cx="3271988" cy="581686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71988" cy="58168673"/>
            </a:xfrm>
            <a:custGeom>
              <a:avLst/>
              <a:gdLst/>
              <a:ahLst/>
              <a:cxnLst/>
              <a:rect l="l" t="t" r="r" b="b"/>
              <a:pathLst>
                <a:path w="3271988" h="58168673">
                  <a:moveTo>
                    <a:pt x="0" y="0"/>
                  </a:moveTo>
                  <a:lnTo>
                    <a:pt x="3271988" y="0"/>
                  </a:lnTo>
                  <a:lnTo>
                    <a:pt x="3271988" y="58168673"/>
                  </a:lnTo>
                  <a:lnTo>
                    <a:pt x="0" y="58168673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882638" y="313654"/>
            <a:ext cx="13047091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5600" dirty="0">
                <a:solidFill>
                  <a:srgbClr val="0F162A"/>
                </a:solidFill>
                <a:latin typeface="Helveticish Bold"/>
              </a:rPr>
              <a:t>CONCLUSION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BD605-3BFD-70B9-5B1D-45C78FD8E72D}"/>
              </a:ext>
            </a:extLst>
          </p:cNvPr>
          <p:cNvSpPr txBox="1"/>
          <p:nvPr/>
        </p:nvSpPr>
        <p:spPr>
          <a:xfrm>
            <a:off x="1697587" y="2218005"/>
            <a:ext cx="14892826" cy="5253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 algn="just">
              <a:lnSpc>
                <a:spcPts val="45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 Bold"/>
              </a:rPr>
              <a:t>The dataset's limitations include a lack of sufficient records for most features, compromising the model's training and prediction performance.</a:t>
            </a:r>
          </a:p>
          <a:p>
            <a:pPr marL="539751" lvl="1" indent="-269876" algn="just">
              <a:lnSpc>
                <a:spcPts val="4500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Montserrat Bold"/>
            </a:endParaRPr>
          </a:p>
          <a:p>
            <a:pPr algn="just">
              <a:lnSpc>
                <a:spcPts val="2699"/>
              </a:lnSpc>
            </a:pPr>
            <a:endParaRPr lang="en-US" sz="2799" dirty="0">
              <a:solidFill>
                <a:srgbClr val="000000"/>
              </a:solidFill>
              <a:latin typeface="Montserrat Bold"/>
            </a:endParaRPr>
          </a:p>
          <a:p>
            <a:pPr marL="539751" lvl="1" indent="-269876" algn="just">
              <a:lnSpc>
                <a:spcPts val="45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 Bold"/>
              </a:rPr>
              <a:t>The analysis was hindered by the limited occurrences of genres other than "</a:t>
            </a:r>
            <a:r>
              <a:rPr lang="en-US" sz="2800" dirty="0">
                <a:solidFill>
                  <a:srgbClr val="1F77B4"/>
                </a:solidFill>
                <a:latin typeface="Montserrat Bold"/>
              </a:rPr>
              <a:t>dance pop</a:t>
            </a:r>
            <a:r>
              <a:rPr lang="en-US" sz="2800" dirty="0">
                <a:solidFill>
                  <a:srgbClr val="000000"/>
                </a:solidFill>
                <a:latin typeface="Montserrat Bold"/>
              </a:rPr>
              <a:t>," "</a:t>
            </a:r>
            <a:r>
              <a:rPr lang="en-US" sz="2800" dirty="0">
                <a:solidFill>
                  <a:srgbClr val="FF7F0E"/>
                </a:solidFill>
                <a:latin typeface="Montserrat Bold"/>
              </a:rPr>
              <a:t>adult standards</a:t>
            </a:r>
            <a:r>
              <a:rPr lang="en-US" sz="2800" dirty="0">
                <a:solidFill>
                  <a:srgbClr val="000000"/>
                </a:solidFill>
                <a:latin typeface="Montserrat Bold"/>
              </a:rPr>
              <a:t>," and "</a:t>
            </a:r>
            <a:r>
              <a:rPr lang="en-US" sz="2800" dirty="0">
                <a:solidFill>
                  <a:srgbClr val="2CA02C"/>
                </a:solidFill>
                <a:latin typeface="Montserrat Bold"/>
              </a:rPr>
              <a:t>album rock</a:t>
            </a:r>
            <a:r>
              <a:rPr lang="en-US" sz="2800" dirty="0">
                <a:solidFill>
                  <a:srgbClr val="000000"/>
                </a:solidFill>
                <a:latin typeface="Montserrat Bold"/>
              </a:rPr>
              <a:t>.“</a:t>
            </a:r>
          </a:p>
          <a:p>
            <a:pPr marL="539751" lvl="1" indent="-269876" algn="just">
              <a:lnSpc>
                <a:spcPts val="4500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Montserrat Bold"/>
            </a:endParaRPr>
          </a:p>
          <a:p>
            <a:pPr algn="just">
              <a:lnSpc>
                <a:spcPts val="2699"/>
              </a:lnSpc>
            </a:pPr>
            <a:endParaRPr lang="en-US" sz="2799" dirty="0">
              <a:solidFill>
                <a:srgbClr val="000000"/>
              </a:solidFill>
              <a:latin typeface="Montserrat Bold"/>
            </a:endParaRPr>
          </a:p>
          <a:p>
            <a:pPr marL="539751" lvl="1" indent="-269876" algn="just">
              <a:lnSpc>
                <a:spcPts val="45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 Bold"/>
              </a:rPr>
              <a:t>The target variable, "</a:t>
            </a:r>
            <a:r>
              <a:rPr lang="en-US" sz="2800" dirty="0">
                <a:solidFill>
                  <a:srgbClr val="2EA9B6"/>
                </a:solidFill>
                <a:latin typeface="Montserrat Bold"/>
              </a:rPr>
              <a:t>popularity</a:t>
            </a:r>
            <a:r>
              <a:rPr lang="en-US" sz="2800" dirty="0">
                <a:solidFill>
                  <a:srgbClr val="000000"/>
                </a:solidFill>
                <a:latin typeface="Montserrat Bold"/>
              </a:rPr>
              <a:t>," exhibits weak correlations with other features, making accurate predictions challenging.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375934" y="-8537390"/>
            <a:ext cx="1374676" cy="18449455"/>
            <a:chOff x="0" y="0"/>
            <a:chExt cx="4372434" cy="58682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2434" cy="58682217"/>
            </a:xfrm>
            <a:custGeom>
              <a:avLst/>
              <a:gdLst/>
              <a:ahLst/>
              <a:cxnLst/>
              <a:rect l="l" t="t" r="r" b="b"/>
              <a:pathLst>
                <a:path w="4372434" h="58682217">
                  <a:moveTo>
                    <a:pt x="0" y="0"/>
                  </a:moveTo>
                  <a:lnTo>
                    <a:pt x="4372434" y="0"/>
                  </a:lnTo>
                  <a:lnTo>
                    <a:pt x="4372434" y="58682217"/>
                  </a:lnTo>
                  <a:lnTo>
                    <a:pt x="0" y="58682217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75139" y="294604"/>
            <a:ext cx="785468" cy="785468"/>
            <a:chOff x="0" y="0"/>
            <a:chExt cx="1047291" cy="10472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7291" cy="1047291"/>
            </a:xfrm>
            <a:custGeom>
              <a:avLst/>
              <a:gdLst/>
              <a:ahLst/>
              <a:cxnLst/>
              <a:rect l="l" t="t" r="r" b="b"/>
              <a:pathLst>
                <a:path w="1047291" h="1047291">
                  <a:moveTo>
                    <a:pt x="0" y="0"/>
                  </a:moveTo>
                  <a:lnTo>
                    <a:pt x="1047291" y="0"/>
                  </a:lnTo>
                  <a:lnTo>
                    <a:pt x="1047291" y="1047291"/>
                  </a:lnTo>
                  <a:lnTo>
                    <a:pt x="0" y="104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03918" y="378011"/>
              <a:ext cx="416098" cy="291269"/>
            </a:xfrm>
            <a:custGeom>
              <a:avLst/>
              <a:gdLst/>
              <a:ahLst/>
              <a:cxnLst/>
              <a:rect l="l" t="t" r="r" b="b"/>
              <a:pathLst>
                <a:path w="416098" h="291269">
                  <a:moveTo>
                    <a:pt x="0" y="0"/>
                  </a:moveTo>
                  <a:lnTo>
                    <a:pt x="416099" y="0"/>
                  </a:lnTo>
                  <a:lnTo>
                    <a:pt x="416099" y="291269"/>
                  </a:lnTo>
                  <a:lnTo>
                    <a:pt x="0" y="291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8629650" y="628650"/>
            <a:ext cx="1028700" cy="18288000"/>
            <a:chOff x="0" y="0"/>
            <a:chExt cx="3271988" cy="581686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71988" cy="58168673"/>
            </a:xfrm>
            <a:custGeom>
              <a:avLst/>
              <a:gdLst/>
              <a:ahLst/>
              <a:cxnLst/>
              <a:rect l="l" t="t" r="r" b="b"/>
              <a:pathLst>
                <a:path w="3271988" h="58168673">
                  <a:moveTo>
                    <a:pt x="0" y="0"/>
                  </a:moveTo>
                  <a:lnTo>
                    <a:pt x="3271988" y="0"/>
                  </a:lnTo>
                  <a:lnTo>
                    <a:pt x="3271988" y="58168673"/>
                  </a:lnTo>
                  <a:lnTo>
                    <a:pt x="0" y="58168673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882638" y="313654"/>
            <a:ext cx="13047091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5600" dirty="0">
                <a:solidFill>
                  <a:srgbClr val="0F162A"/>
                </a:solidFill>
                <a:latin typeface="Helveticish Bold"/>
              </a:rPr>
              <a:t>CONCLUSION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C27671-6D4F-3590-2499-3B1BCFE29387}"/>
              </a:ext>
            </a:extLst>
          </p:cNvPr>
          <p:cNvSpPr txBox="1"/>
          <p:nvPr/>
        </p:nvSpPr>
        <p:spPr>
          <a:xfrm>
            <a:off x="1697587" y="2218005"/>
            <a:ext cx="14892826" cy="433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 algn="just">
              <a:lnSpc>
                <a:spcPts val="45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 Bold"/>
              </a:rPr>
              <a:t>"</a:t>
            </a:r>
            <a:r>
              <a:rPr lang="en-US" sz="2800" dirty="0">
                <a:solidFill>
                  <a:srgbClr val="1DCB5D"/>
                </a:solidFill>
                <a:latin typeface="Montserrat Bold"/>
              </a:rPr>
              <a:t>Year</a:t>
            </a:r>
            <a:r>
              <a:rPr lang="en-US" sz="2800" dirty="0">
                <a:solidFill>
                  <a:srgbClr val="000000"/>
                </a:solidFill>
                <a:latin typeface="Montserrat Bold"/>
              </a:rPr>
              <a:t>," "</a:t>
            </a:r>
            <a:r>
              <a:rPr lang="en-US" sz="2800" dirty="0">
                <a:solidFill>
                  <a:srgbClr val="D684BD"/>
                </a:solidFill>
                <a:latin typeface="Montserrat Bold"/>
              </a:rPr>
              <a:t>duration</a:t>
            </a:r>
            <a:r>
              <a:rPr lang="en-US" sz="2800" dirty="0">
                <a:solidFill>
                  <a:srgbClr val="000000"/>
                </a:solidFill>
                <a:latin typeface="Montserrat Bold"/>
              </a:rPr>
              <a:t>," and "</a:t>
            </a:r>
            <a:r>
              <a:rPr lang="en-US" sz="2800" dirty="0" err="1">
                <a:solidFill>
                  <a:srgbClr val="7F7F7F"/>
                </a:solidFill>
                <a:latin typeface="Montserrat Bold"/>
              </a:rPr>
              <a:t>acousticness</a:t>
            </a:r>
            <a:r>
              <a:rPr lang="en-US" sz="2800" dirty="0">
                <a:solidFill>
                  <a:srgbClr val="000000"/>
                </a:solidFill>
                <a:latin typeface="Montserrat Bold"/>
              </a:rPr>
              <a:t>" have been identified as influential factors for "</a:t>
            </a:r>
            <a:r>
              <a:rPr lang="en-US" sz="2800" dirty="0">
                <a:solidFill>
                  <a:srgbClr val="2EA9B6"/>
                </a:solidFill>
                <a:latin typeface="Montserrat Bold"/>
              </a:rPr>
              <a:t>popularity</a:t>
            </a:r>
            <a:r>
              <a:rPr lang="en-US" sz="2800" dirty="0">
                <a:solidFill>
                  <a:srgbClr val="000000"/>
                </a:solidFill>
                <a:latin typeface="Montserrat Bold"/>
              </a:rPr>
              <a:t>," while removing other features had minimal impact on the model's performance.</a:t>
            </a:r>
          </a:p>
          <a:p>
            <a:pPr marL="539751" lvl="1" indent="-269876" algn="just">
              <a:lnSpc>
                <a:spcPts val="4500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Montserrat Bold"/>
            </a:endParaRPr>
          </a:p>
          <a:p>
            <a:pPr algn="just">
              <a:lnSpc>
                <a:spcPts val="2699"/>
              </a:lnSpc>
            </a:pPr>
            <a:endParaRPr lang="en-US" sz="2799" dirty="0">
              <a:solidFill>
                <a:srgbClr val="000000"/>
              </a:solidFill>
              <a:latin typeface="Montserrat Bold"/>
            </a:endParaRPr>
          </a:p>
          <a:p>
            <a:pPr marL="539751" lvl="1" indent="-269876" algn="just">
              <a:lnSpc>
                <a:spcPts val="45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 Bold"/>
              </a:rPr>
              <a:t>The decision tree regressor model shows large errors in train and test data, indicating underfitting.</a:t>
            </a:r>
          </a:p>
          <a:p>
            <a:pPr marL="539751" lvl="1" indent="-269876" algn="just">
              <a:lnSpc>
                <a:spcPts val="4500"/>
              </a:lnSpc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19521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317" b="830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-4114813" y="4114813"/>
            <a:ext cx="10287000" cy="2057374"/>
            <a:chOff x="0" y="0"/>
            <a:chExt cx="32719878" cy="65438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719879" cy="6543891"/>
            </a:xfrm>
            <a:custGeom>
              <a:avLst/>
              <a:gdLst/>
              <a:ahLst/>
              <a:cxnLst/>
              <a:rect l="l" t="t" r="r" b="b"/>
              <a:pathLst>
                <a:path w="32719879" h="6543891">
                  <a:moveTo>
                    <a:pt x="0" y="0"/>
                  </a:moveTo>
                  <a:lnTo>
                    <a:pt x="32719879" y="0"/>
                  </a:lnTo>
                  <a:lnTo>
                    <a:pt x="32719879" y="6543891"/>
                  </a:lnTo>
                  <a:lnTo>
                    <a:pt x="0" y="6543891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635966" y="758964"/>
            <a:ext cx="785468" cy="785468"/>
          </a:xfrm>
          <a:custGeom>
            <a:avLst/>
            <a:gdLst/>
            <a:ahLst/>
            <a:cxnLst/>
            <a:rect l="l" t="t" r="r" b="b"/>
            <a:pathLst>
              <a:path w="785468" h="785468">
                <a:moveTo>
                  <a:pt x="0" y="0"/>
                </a:moveTo>
                <a:lnTo>
                  <a:pt x="785468" y="0"/>
                </a:lnTo>
                <a:lnTo>
                  <a:pt x="785468" y="785468"/>
                </a:lnTo>
                <a:lnTo>
                  <a:pt x="0" y="785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3905" y="1042472"/>
            <a:ext cx="312074" cy="218452"/>
          </a:xfrm>
          <a:custGeom>
            <a:avLst/>
            <a:gdLst/>
            <a:ahLst/>
            <a:cxnLst/>
            <a:rect l="l" t="t" r="r" b="b"/>
            <a:pathLst>
              <a:path w="312074" h="218452">
                <a:moveTo>
                  <a:pt x="0" y="0"/>
                </a:moveTo>
                <a:lnTo>
                  <a:pt x="312073" y="0"/>
                </a:lnTo>
                <a:lnTo>
                  <a:pt x="312073" y="218452"/>
                </a:lnTo>
                <a:lnTo>
                  <a:pt x="0" y="218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04537" y="3443114"/>
            <a:ext cx="12183029" cy="97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4"/>
              </a:lnSpc>
            </a:pPr>
            <a:r>
              <a:rPr lang="en-US" sz="3600">
                <a:solidFill>
                  <a:srgbClr val="FFFFFF"/>
                </a:solidFill>
                <a:latin typeface="Helveticish"/>
              </a:rPr>
              <a:t>POP-IFY: SONG POPULARITY PREDICTION USING DECISION TREE REGRESSION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04537" y="2712279"/>
            <a:ext cx="11293576" cy="37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en-US" sz="2800" spc="1307">
                <a:solidFill>
                  <a:srgbClr val="1DCB5D"/>
                </a:solidFill>
                <a:latin typeface="Montserrat"/>
              </a:rPr>
              <a:t>DATA MINING               BSCS 4-2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61687" y="7428669"/>
            <a:ext cx="1043863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Montserrat"/>
              </a:rPr>
              <a:t>Cabana • Camarillo • Dingcon • Macapagal • Satur • Verendia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04537" y="4923630"/>
            <a:ext cx="12183029" cy="209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94"/>
              </a:lnSpc>
            </a:pPr>
            <a:r>
              <a:rPr lang="en-US" sz="14898">
                <a:solidFill>
                  <a:srgbClr val="FFFFFF"/>
                </a:solidFill>
                <a:latin typeface="Helveticish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375934" y="-8537390"/>
            <a:ext cx="1374676" cy="18449455"/>
            <a:chOff x="0" y="0"/>
            <a:chExt cx="4372434" cy="58682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2434" cy="58682217"/>
            </a:xfrm>
            <a:custGeom>
              <a:avLst/>
              <a:gdLst/>
              <a:ahLst/>
              <a:cxnLst/>
              <a:rect l="l" t="t" r="r" b="b"/>
              <a:pathLst>
                <a:path w="4372434" h="58682217">
                  <a:moveTo>
                    <a:pt x="0" y="0"/>
                  </a:moveTo>
                  <a:lnTo>
                    <a:pt x="4372434" y="0"/>
                  </a:lnTo>
                  <a:lnTo>
                    <a:pt x="4372434" y="58682217"/>
                  </a:lnTo>
                  <a:lnTo>
                    <a:pt x="0" y="58682217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75139" y="294604"/>
            <a:ext cx="785468" cy="785468"/>
            <a:chOff x="0" y="0"/>
            <a:chExt cx="1047291" cy="10472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7291" cy="1047291"/>
            </a:xfrm>
            <a:custGeom>
              <a:avLst/>
              <a:gdLst/>
              <a:ahLst/>
              <a:cxnLst/>
              <a:rect l="l" t="t" r="r" b="b"/>
              <a:pathLst>
                <a:path w="1047291" h="1047291">
                  <a:moveTo>
                    <a:pt x="0" y="0"/>
                  </a:moveTo>
                  <a:lnTo>
                    <a:pt x="1047291" y="0"/>
                  </a:lnTo>
                  <a:lnTo>
                    <a:pt x="1047291" y="1047291"/>
                  </a:lnTo>
                  <a:lnTo>
                    <a:pt x="0" y="104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03918" y="378011"/>
              <a:ext cx="416098" cy="291269"/>
            </a:xfrm>
            <a:custGeom>
              <a:avLst/>
              <a:gdLst/>
              <a:ahLst/>
              <a:cxnLst/>
              <a:rect l="l" t="t" r="r" b="b"/>
              <a:pathLst>
                <a:path w="416098" h="291269">
                  <a:moveTo>
                    <a:pt x="0" y="0"/>
                  </a:moveTo>
                  <a:lnTo>
                    <a:pt x="416099" y="0"/>
                  </a:lnTo>
                  <a:lnTo>
                    <a:pt x="416099" y="291269"/>
                  </a:lnTo>
                  <a:lnTo>
                    <a:pt x="0" y="291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8629650" y="628650"/>
            <a:ext cx="1028700" cy="18288000"/>
            <a:chOff x="0" y="0"/>
            <a:chExt cx="3271988" cy="581686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71988" cy="58168673"/>
            </a:xfrm>
            <a:custGeom>
              <a:avLst/>
              <a:gdLst/>
              <a:ahLst/>
              <a:cxnLst/>
              <a:rect l="l" t="t" r="r" b="b"/>
              <a:pathLst>
                <a:path w="3271988" h="58168673">
                  <a:moveTo>
                    <a:pt x="0" y="0"/>
                  </a:moveTo>
                  <a:lnTo>
                    <a:pt x="3271988" y="0"/>
                  </a:lnTo>
                  <a:lnTo>
                    <a:pt x="3271988" y="58168673"/>
                  </a:lnTo>
                  <a:lnTo>
                    <a:pt x="0" y="58168673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867873" y="2645445"/>
            <a:ext cx="9390955" cy="6498600"/>
          </a:xfrm>
          <a:custGeom>
            <a:avLst/>
            <a:gdLst/>
            <a:ahLst/>
            <a:cxnLst/>
            <a:rect l="l" t="t" r="r" b="b"/>
            <a:pathLst>
              <a:path w="9390955" h="6498600">
                <a:moveTo>
                  <a:pt x="0" y="0"/>
                </a:moveTo>
                <a:lnTo>
                  <a:pt x="9390954" y="0"/>
                </a:lnTo>
                <a:lnTo>
                  <a:pt x="9390954" y="6498600"/>
                </a:lnTo>
                <a:lnTo>
                  <a:pt x="0" y="6498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731645"/>
            <a:ext cx="5247916" cy="744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199" dirty="0">
                <a:solidFill>
                  <a:srgbClr val="000000"/>
                </a:solidFill>
                <a:latin typeface="Montserrat Bold"/>
              </a:rPr>
              <a:t>BACKGROUND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19655" y="4323374"/>
            <a:ext cx="6851558" cy="456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 dirty="0">
                <a:solidFill>
                  <a:srgbClr val="000000"/>
                </a:solidFill>
                <a:latin typeface="Montserrat Bold"/>
              </a:rPr>
              <a:t>Global music revenues continues to grow,  driven by a surge in streaming which accounted for 65% of the industry's revenues.</a:t>
            </a:r>
          </a:p>
          <a:p>
            <a:pPr algn="just">
              <a:lnSpc>
                <a:spcPts val="4500"/>
              </a:lnSpc>
            </a:pPr>
            <a:endParaRPr lang="en-US" sz="3000" dirty="0">
              <a:solidFill>
                <a:srgbClr val="000000"/>
              </a:solidFill>
              <a:latin typeface="Montserrat Bold"/>
            </a:endParaRPr>
          </a:p>
          <a:p>
            <a:pPr algn="r">
              <a:lnSpc>
                <a:spcPts val="4500"/>
              </a:lnSpc>
            </a:pPr>
            <a:r>
              <a:rPr lang="en-US" sz="3000" dirty="0">
                <a:solidFill>
                  <a:srgbClr val="000000"/>
                </a:solidFill>
                <a:latin typeface="Montserrat Bold"/>
              </a:rPr>
              <a:t>-International Federation of the Phonographic Industry</a:t>
            </a:r>
          </a:p>
          <a:p>
            <a:pPr algn="just">
              <a:lnSpc>
                <a:spcPts val="4500"/>
              </a:lnSpc>
            </a:pPr>
            <a:endParaRPr lang="en-US" sz="3000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C94E44-91EC-17BA-60BA-3A92131F419C}"/>
              </a:ext>
            </a:extLst>
          </p:cNvPr>
          <p:cNvSpPr txBox="1"/>
          <p:nvPr/>
        </p:nvSpPr>
        <p:spPr>
          <a:xfrm>
            <a:off x="1832645" y="313654"/>
            <a:ext cx="13047091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5600" dirty="0">
                <a:solidFill>
                  <a:srgbClr val="0F162A"/>
                </a:solidFill>
                <a:latin typeface="Helveticish Bold"/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375934" y="-8537390"/>
            <a:ext cx="1374676" cy="18449455"/>
            <a:chOff x="0" y="0"/>
            <a:chExt cx="4372434" cy="58682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2434" cy="58682217"/>
            </a:xfrm>
            <a:custGeom>
              <a:avLst/>
              <a:gdLst/>
              <a:ahLst/>
              <a:cxnLst/>
              <a:rect l="l" t="t" r="r" b="b"/>
              <a:pathLst>
                <a:path w="4372434" h="58682217">
                  <a:moveTo>
                    <a:pt x="0" y="0"/>
                  </a:moveTo>
                  <a:lnTo>
                    <a:pt x="4372434" y="0"/>
                  </a:lnTo>
                  <a:lnTo>
                    <a:pt x="4372434" y="58682217"/>
                  </a:lnTo>
                  <a:lnTo>
                    <a:pt x="0" y="58682217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75139" y="294604"/>
            <a:ext cx="785468" cy="785468"/>
            <a:chOff x="0" y="0"/>
            <a:chExt cx="1047291" cy="10472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7291" cy="1047291"/>
            </a:xfrm>
            <a:custGeom>
              <a:avLst/>
              <a:gdLst/>
              <a:ahLst/>
              <a:cxnLst/>
              <a:rect l="l" t="t" r="r" b="b"/>
              <a:pathLst>
                <a:path w="1047291" h="1047291">
                  <a:moveTo>
                    <a:pt x="0" y="0"/>
                  </a:moveTo>
                  <a:lnTo>
                    <a:pt x="1047291" y="0"/>
                  </a:lnTo>
                  <a:lnTo>
                    <a:pt x="1047291" y="1047291"/>
                  </a:lnTo>
                  <a:lnTo>
                    <a:pt x="0" y="104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03918" y="378011"/>
              <a:ext cx="416098" cy="291269"/>
            </a:xfrm>
            <a:custGeom>
              <a:avLst/>
              <a:gdLst/>
              <a:ahLst/>
              <a:cxnLst/>
              <a:rect l="l" t="t" r="r" b="b"/>
              <a:pathLst>
                <a:path w="416098" h="291269">
                  <a:moveTo>
                    <a:pt x="0" y="0"/>
                  </a:moveTo>
                  <a:lnTo>
                    <a:pt x="416099" y="0"/>
                  </a:lnTo>
                  <a:lnTo>
                    <a:pt x="416099" y="291269"/>
                  </a:lnTo>
                  <a:lnTo>
                    <a:pt x="0" y="291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8629650" y="628650"/>
            <a:ext cx="1028700" cy="18288000"/>
            <a:chOff x="0" y="0"/>
            <a:chExt cx="3271988" cy="581686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71988" cy="58168673"/>
            </a:xfrm>
            <a:custGeom>
              <a:avLst/>
              <a:gdLst/>
              <a:ahLst/>
              <a:cxnLst/>
              <a:rect l="l" t="t" r="r" b="b"/>
              <a:pathLst>
                <a:path w="3271988" h="58168673">
                  <a:moveTo>
                    <a:pt x="0" y="0"/>
                  </a:moveTo>
                  <a:lnTo>
                    <a:pt x="3271988" y="0"/>
                  </a:lnTo>
                  <a:lnTo>
                    <a:pt x="3271988" y="58168673"/>
                  </a:lnTo>
                  <a:lnTo>
                    <a:pt x="0" y="58168673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8790647" y="2796524"/>
            <a:ext cx="8959870" cy="5039927"/>
          </a:xfrm>
          <a:custGeom>
            <a:avLst/>
            <a:gdLst/>
            <a:ahLst/>
            <a:cxnLst/>
            <a:rect l="l" t="t" r="r" b="b"/>
            <a:pathLst>
              <a:path w="8959870" h="5039927">
                <a:moveTo>
                  <a:pt x="0" y="0"/>
                </a:moveTo>
                <a:lnTo>
                  <a:pt x="8959870" y="0"/>
                </a:lnTo>
                <a:lnTo>
                  <a:pt x="8959870" y="5039927"/>
                </a:lnTo>
                <a:lnTo>
                  <a:pt x="0" y="50399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746579"/>
            <a:ext cx="5247916" cy="744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199">
                <a:solidFill>
                  <a:srgbClr val="000000"/>
                </a:solidFill>
                <a:latin typeface="Montserrat Bold"/>
              </a:rPr>
              <a:t>BACKGROUND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9175" y="4144913"/>
            <a:ext cx="6851558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 dirty="0">
                <a:solidFill>
                  <a:srgbClr val="000000"/>
                </a:solidFill>
                <a:latin typeface="Montserrat Bold"/>
              </a:rPr>
              <a:t>Utilizing data mining on historical music charts to gain insights on current trends can provide competitive advantage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CA5374-F960-0343-CBFE-6A50872CBBF0}"/>
              </a:ext>
            </a:extLst>
          </p:cNvPr>
          <p:cNvSpPr txBox="1"/>
          <p:nvPr/>
        </p:nvSpPr>
        <p:spPr>
          <a:xfrm>
            <a:off x="1832645" y="313654"/>
            <a:ext cx="13047091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5600" dirty="0">
                <a:solidFill>
                  <a:srgbClr val="0F162A"/>
                </a:solidFill>
                <a:latin typeface="Helveticish Bold"/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317" b="830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9397" y="1845258"/>
            <a:ext cx="13989206" cy="6688196"/>
            <a:chOff x="0" y="0"/>
            <a:chExt cx="3684400" cy="1761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4400" cy="1761500"/>
            </a:xfrm>
            <a:custGeom>
              <a:avLst/>
              <a:gdLst/>
              <a:ahLst/>
              <a:cxnLst/>
              <a:rect l="l" t="t" r="r" b="b"/>
              <a:pathLst>
                <a:path w="3684400" h="1761500">
                  <a:moveTo>
                    <a:pt x="0" y="0"/>
                  </a:moveTo>
                  <a:lnTo>
                    <a:pt x="3684400" y="0"/>
                  </a:lnTo>
                  <a:lnTo>
                    <a:pt x="3684400" y="1761500"/>
                  </a:lnTo>
                  <a:lnTo>
                    <a:pt x="0" y="1761500"/>
                  </a:lnTo>
                  <a:close/>
                </a:path>
              </a:pathLst>
            </a:custGeom>
            <a:solidFill>
              <a:srgbClr val="1DCB5D">
                <a:alpha val="3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33374" y="3497783"/>
            <a:ext cx="13021253" cy="398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52"/>
              </a:lnSpc>
            </a:pPr>
            <a:endParaRPr dirty="0"/>
          </a:p>
          <a:p>
            <a:pPr marL="820432" lvl="1" indent="-410216" algn="just">
              <a:lnSpc>
                <a:spcPts val="3952"/>
              </a:lnSpc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Montserrat"/>
              </a:rPr>
              <a:t>Investigate the possibility of predicting the popularity of a song by identifying the impact of a song's audio elements</a:t>
            </a:r>
          </a:p>
          <a:p>
            <a:pPr algn="just">
              <a:lnSpc>
                <a:spcPts val="3952"/>
              </a:lnSpc>
            </a:pPr>
            <a:endParaRPr lang="en-US" sz="3800" dirty="0">
              <a:solidFill>
                <a:srgbClr val="FFFFFF"/>
              </a:solidFill>
              <a:latin typeface="Montserrat"/>
            </a:endParaRPr>
          </a:p>
          <a:p>
            <a:pPr marL="820432" lvl="1" indent="-410216" algn="just">
              <a:lnSpc>
                <a:spcPts val="3952"/>
              </a:lnSpc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Montserrat"/>
              </a:rPr>
              <a:t>Create an app that predicts a user-provided song's popularity and the option to retrain the model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8375934" y="-8537390"/>
            <a:ext cx="1374676" cy="18449455"/>
            <a:chOff x="0" y="0"/>
            <a:chExt cx="4372434" cy="586822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72434" cy="58682217"/>
            </a:xfrm>
            <a:custGeom>
              <a:avLst/>
              <a:gdLst/>
              <a:ahLst/>
              <a:cxnLst/>
              <a:rect l="l" t="t" r="r" b="b"/>
              <a:pathLst>
                <a:path w="4372434" h="58682217">
                  <a:moveTo>
                    <a:pt x="0" y="0"/>
                  </a:moveTo>
                  <a:lnTo>
                    <a:pt x="4372434" y="0"/>
                  </a:lnTo>
                  <a:lnTo>
                    <a:pt x="4372434" y="58682217"/>
                  </a:lnTo>
                  <a:lnTo>
                    <a:pt x="0" y="58682217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grpSp>
        <p:nvGrpSpPr>
          <p:cNvPr id="9" name="Group 9"/>
          <p:cNvGrpSpPr/>
          <p:nvPr/>
        </p:nvGrpSpPr>
        <p:grpSpPr>
          <a:xfrm rot="-5400000">
            <a:off x="8629650" y="628650"/>
            <a:ext cx="1028700" cy="18288000"/>
            <a:chOff x="0" y="0"/>
            <a:chExt cx="3271988" cy="581686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71988" cy="58168673"/>
            </a:xfrm>
            <a:custGeom>
              <a:avLst/>
              <a:gdLst/>
              <a:ahLst/>
              <a:cxnLst/>
              <a:rect l="l" t="t" r="r" b="b"/>
              <a:pathLst>
                <a:path w="3271988" h="58168673">
                  <a:moveTo>
                    <a:pt x="0" y="0"/>
                  </a:moveTo>
                  <a:lnTo>
                    <a:pt x="3271988" y="0"/>
                  </a:lnTo>
                  <a:lnTo>
                    <a:pt x="3271988" y="58168673"/>
                  </a:lnTo>
                  <a:lnTo>
                    <a:pt x="0" y="58168673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633374" y="2436063"/>
            <a:ext cx="8574048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Helveticish Bold"/>
              </a:rPr>
              <a:t>THIS PROJECT AIMS TO: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75139" y="294604"/>
            <a:ext cx="785468" cy="785468"/>
            <a:chOff x="0" y="0"/>
            <a:chExt cx="1047291" cy="10472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7291" cy="1047291"/>
            </a:xfrm>
            <a:custGeom>
              <a:avLst/>
              <a:gdLst/>
              <a:ahLst/>
              <a:cxnLst/>
              <a:rect l="l" t="t" r="r" b="b"/>
              <a:pathLst>
                <a:path w="1047291" h="1047291">
                  <a:moveTo>
                    <a:pt x="0" y="0"/>
                  </a:moveTo>
                  <a:lnTo>
                    <a:pt x="1047291" y="0"/>
                  </a:lnTo>
                  <a:lnTo>
                    <a:pt x="1047291" y="1047291"/>
                  </a:lnTo>
                  <a:lnTo>
                    <a:pt x="0" y="104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303918" y="378011"/>
              <a:ext cx="416098" cy="291269"/>
            </a:xfrm>
            <a:custGeom>
              <a:avLst/>
              <a:gdLst/>
              <a:ahLst/>
              <a:cxnLst/>
              <a:rect l="l" t="t" r="r" b="b"/>
              <a:pathLst>
                <a:path w="416098" h="291269">
                  <a:moveTo>
                    <a:pt x="0" y="0"/>
                  </a:moveTo>
                  <a:lnTo>
                    <a:pt x="416099" y="0"/>
                  </a:lnTo>
                  <a:lnTo>
                    <a:pt x="416099" y="291269"/>
                  </a:lnTo>
                  <a:lnTo>
                    <a:pt x="0" y="291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TextBox 12">
            <a:extLst>
              <a:ext uri="{FF2B5EF4-FFF2-40B4-BE49-F238E27FC236}">
                <a16:creationId xmlns:a16="http://schemas.microsoft.com/office/drawing/2014/main" id="{C940A57E-3EFF-AB12-6FAA-E85768F2E3FD}"/>
              </a:ext>
            </a:extLst>
          </p:cNvPr>
          <p:cNvSpPr txBox="1"/>
          <p:nvPr/>
        </p:nvSpPr>
        <p:spPr>
          <a:xfrm>
            <a:off x="1832645" y="313654"/>
            <a:ext cx="13047091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5600" dirty="0">
                <a:solidFill>
                  <a:srgbClr val="0F162A"/>
                </a:solidFill>
                <a:latin typeface="Helveticish Bold"/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375934" y="-8537390"/>
            <a:ext cx="1374676" cy="18449455"/>
            <a:chOff x="0" y="0"/>
            <a:chExt cx="4372434" cy="58682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2434" cy="58682217"/>
            </a:xfrm>
            <a:custGeom>
              <a:avLst/>
              <a:gdLst/>
              <a:ahLst/>
              <a:cxnLst/>
              <a:rect l="l" t="t" r="r" b="b"/>
              <a:pathLst>
                <a:path w="4372434" h="58682217">
                  <a:moveTo>
                    <a:pt x="0" y="0"/>
                  </a:moveTo>
                  <a:lnTo>
                    <a:pt x="4372434" y="0"/>
                  </a:lnTo>
                  <a:lnTo>
                    <a:pt x="4372434" y="58682217"/>
                  </a:lnTo>
                  <a:lnTo>
                    <a:pt x="0" y="58682217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75139" y="294604"/>
            <a:ext cx="785468" cy="785468"/>
            <a:chOff x="0" y="0"/>
            <a:chExt cx="1047291" cy="10472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7291" cy="1047291"/>
            </a:xfrm>
            <a:custGeom>
              <a:avLst/>
              <a:gdLst/>
              <a:ahLst/>
              <a:cxnLst/>
              <a:rect l="l" t="t" r="r" b="b"/>
              <a:pathLst>
                <a:path w="1047291" h="1047291">
                  <a:moveTo>
                    <a:pt x="0" y="0"/>
                  </a:moveTo>
                  <a:lnTo>
                    <a:pt x="1047291" y="0"/>
                  </a:lnTo>
                  <a:lnTo>
                    <a:pt x="1047291" y="1047291"/>
                  </a:lnTo>
                  <a:lnTo>
                    <a:pt x="0" y="104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03918" y="378011"/>
              <a:ext cx="416098" cy="291269"/>
            </a:xfrm>
            <a:custGeom>
              <a:avLst/>
              <a:gdLst/>
              <a:ahLst/>
              <a:cxnLst/>
              <a:rect l="l" t="t" r="r" b="b"/>
              <a:pathLst>
                <a:path w="416098" h="291269">
                  <a:moveTo>
                    <a:pt x="0" y="0"/>
                  </a:moveTo>
                  <a:lnTo>
                    <a:pt x="416099" y="0"/>
                  </a:lnTo>
                  <a:lnTo>
                    <a:pt x="416099" y="291269"/>
                  </a:lnTo>
                  <a:lnTo>
                    <a:pt x="0" y="291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8629650" y="628650"/>
            <a:ext cx="1028700" cy="18288000"/>
            <a:chOff x="0" y="0"/>
            <a:chExt cx="3271988" cy="581686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71988" cy="58168673"/>
            </a:xfrm>
            <a:custGeom>
              <a:avLst/>
              <a:gdLst/>
              <a:ahLst/>
              <a:cxnLst/>
              <a:rect l="l" t="t" r="r" b="b"/>
              <a:pathLst>
                <a:path w="3271988" h="58168673">
                  <a:moveTo>
                    <a:pt x="0" y="0"/>
                  </a:moveTo>
                  <a:lnTo>
                    <a:pt x="3271988" y="0"/>
                  </a:lnTo>
                  <a:lnTo>
                    <a:pt x="3271988" y="58168673"/>
                  </a:lnTo>
                  <a:lnTo>
                    <a:pt x="0" y="58168673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7530601" y="3318139"/>
            <a:ext cx="3226798" cy="2654042"/>
          </a:xfrm>
          <a:custGeom>
            <a:avLst/>
            <a:gdLst/>
            <a:ahLst/>
            <a:cxnLst/>
            <a:rect l="l" t="t" r="r" b="b"/>
            <a:pathLst>
              <a:path w="3226798" h="2654042">
                <a:moveTo>
                  <a:pt x="0" y="0"/>
                </a:moveTo>
                <a:lnTo>
                  <a:pt x="3226798" y="0"/>
                </a:lnTo>
                <a:lnTo>
                  <a:pt x="3226798" y="2654041"/>
                </a:lnTo>
                <a:lnTo>
                  <a:pt x="0" y="26540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583445" y="3279614"/>
            <a:ext cx="2692566" cy="2692566"/>
          </a:xfrm>
          <a:custGeom>
            <a:avLst/>
            <a:gdLst/>
            <a:ahLst/>
            <a:cxnLst/>
            <a:rect l="l" t="t" r="r" b="b"/>
            <a:pathLst>
              <a:path w="2692566" h="2692566">
                <a:moveTo>
                  <a:pt x="0" y="0"/>
                </a:moveTo>
                <a:lnTo>
                  <a:pt x="2692567" y="0"/>
                </a:lnTo>
                <a:lnTo>
                  <a:pt x="2692567" y="2692566"/>
                </a:lnTo>
                <a:lnTo>
                  <a:pt x="0" y="26925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10614" y="3279614"/>
            <a:ext cx="4282625" cy="2661265"/>
          </a:xfrm>
          <a:custGeom>
            <a:avLst/>
            <a:gdLst/>
            <a:ahLst/>
            <a:cxnLst/>
            <a:rect l="l" t="t" r="r" b="b"/>
            <a:pathLst>
              <a:path w="4282625" h="2661265">
                <a:moveTo>
                  <a:pt x="0" y="0"/>
                </a:moveTo>
                <a:lnTo>
                  <a:pt x="4282624" y="0"/>
                </a:lnTo>
                <a:lnTo>
                  <a:pt x="4282624" y="2661265"/>
                </a:lnTo>
                <a:lnTo>
                  <a:pt x="0" y="26612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32645" y="313654"/>
            <a:ext cx="13047091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5600" dirty="0">
                <a:solidFill>
                  <a:srgbClr val="0F162A"/>
                </a:solidFill>
                <a:latin typeface="Helveticish Bold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23488" y="7058980"/>
            <a:ext cx="4742381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just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ontserrat Bold"/>
              </a:rPr>
              <a:t>Perform Exploratory Data Analysis (EDA)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8707" y="1707716"/>
            <a:ext cx="5247916" cy="744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199">
                <a:solidFill>
                  <a:srgbClr val="000000"/>
                </a:solidFill>
                <a:latin typeface="Montserrat Bold"/>
              </a:rPr>
              <a:t>OBJECTIVES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5610" y="7043330"/>
            <a:ext cx="4549246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just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ontserrat Bold"/>
              </a:rPr>
              <a:t>Implement Decision Tree Regression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71565" y="6792280"/>
            <a:ext cx="4852731" cy="156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just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 Bold"/>
              </a:rPr>
              <a:t>Test performance using MSE &amp; RMSE evaluation metrics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375934" y="-8537390"/>
            <a:ext cx="1374676" cy="18449455"/>
            <a:chOff x="0" y="0"/>
            <a:chExt cx="4372434" cy="58682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2434" cy="58682217"/>
            </a:xfrm>
            <a:custGeom>
              <a:avLst/>
              <a:gdLst/>
              <a:ahLst/>
              <a:cxnLst/>
              <a:rect l="l" t="t" r="r" b="b"/>
              <a:pathLst>
                <a:path w="4372434" h="58682217">
                  <a:moveTo>
                    <a:pt x="0" y="0"/>
                  </a:moveTo>
                  <a:lnTo>
                    <a:pt x="4372434" y="0"/>
                  </a:lnTo>
                  <a:lnTo>
                    <a:pt x="4372434" y="58682217"/>
                  </a:lnTo>
                  <a:lnTo>
                    <a:pt x="0" y="58682217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75139" y="294604"/>
            <a:ext cx="785468" cy="785468"/>
            <a:chOff x="0" y="0"/>
            <a:chExt cx="1047291" cy="10472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7291" cy="1047291"/>
            </a:xfrm>
            <a:custGeom>
              <a:avLst/>
              <a:gdLst/>
              <a:ahLst/>
              <a:cxnLst/>
              <a:rect l="l" t="t" r="r" b="b"/>
              <a:pathLst>
                <a:path w="1047291" h="1047291">
                  <a:moveTo>
                    <a:pt x="0" y="0"/>
                  </a:moveTo>
                  <a:lnTo>
                    <a:pt x="1047291" y="0"/>
                  </a:lnTo>
                  <a:lnTo>
                    <a:pt x="1047291" y="1047291"/>
                  </a:lnTo>
                  <a:lnTo>
                    <a:pt x="0" y="104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03918" y="378011"/>
              <a:ext cx="416098" cy="291269"/>
            </a:xfrm>
            <a:custGeom>
              <a:avLst/>
              <a:gdLst/>
              <a:ahLst/>
              <a:cxnLst/>
              <a:rect l="l" t="t" r="r" b="b"/>
              <a:pathLst>
                <a:path w="416098" h="291269">
                  <a:moveTo>
                    <a:pt x="0" y="0"/>
                  </a:moveTo>
                  <a:lnTo>
                    <a:pt x="416099" y="0"/>
                  </a:lnTo>
                  <a:lnTo>
                    <a:pt x="416099" y="291269"/>
                  </a:lnTo>
                  <a:lnTo>
                    <a:pt x="0" y="291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8629650" y="628650"/>
            <a:ext cx="1028700" cy="18288000"/>
            <a:chOff x="0" y="0"/>
            <a:chExt cx="3271988" cy="581686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71988" cy="58168673"/>
            </a:xfrm>
            <a:custGeom>
              <a:avLst/>
              <a:gdLst/>
              <a:ahLst/>
              <a:cxnLst/>
              <a:rect l="l" t="t" r="r" b="b"/>
              <a:pathLst>
                <a:path w="3271988" h="58168673">
                  <a:moveTo>
                    <a:pt x="0" y="0"/>
                  </a:moveTo>
                  <a:lnTo>
                    <a:pt x="3271988" y="0"/>
                  </a:lnTo>
                  <a:lnTo>
                    <a:pt x="3271988" y="58168673"/>
                  </a:lnTo>
                  <a:lnTo>
                    <a:pt x="0" y="58168673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882638" y="313654"/>
            <a:ext cx="13047091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5600" dirty="0">
                <a:solidFill>
                  <a:srgbClr val="0F162A"/>
                </a:solidFill>
                <a:latin typeface="Helveticish Bold"/>
              </a:rPr>
              <a:t>LITERATURE REVIEW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32296" y="2645729"/>
            <a:ext cx="15023408" cy="1028700"/>
            <a:chOff x="0" y="0"/>
            <a:chExt cx="20031211" cy="1371600"/>
          </a:xfrm>
        </p:grpSpPr>
        <p:grpSp>
          <p:nvGrpSpPr>
            <p:cNvPr id="11" name="Group 11"/>
            <p:cNvGrpSpPr/>
            <p:nvPr/>
          </p:nvGrpSpPr>
          <p:grpSpPr>
            <a:xfrm rot="-5400000">
              <a:off x="3536950" y="-3536950"/>
              <a:ext cx="1371600" cy="8445500"/>
              <a:chOff x="0" y="0"/>
              <a:chExt cx="3271988" cy="2014696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271988" cy="20146962"/>
              </a:xfrm>
              <a:custGeom>
                <a:avLst/>
                <a:gdLst/>
                <a:ahLst/>
                <a:cxnLst/>
                <a:rect l="l" t="t" r="r" b="b"/>
                <a:pathLst>
                  <a:path w="3271988" h="20146962">
                    <a:moveTo>
                      <a:pt x="0" y="0"/>
                    </a:moveTo>
                    <a:lnTo>
                      <a:pt x="3271988" y="0"/>
                    </a:lnTo>
                    <a:lnTo>
                      <a:pt x="3271988" y="20146962"/>
                    </a:lnTo>
                    <a:lnTo>
                      <a:pt x="0" y="20146962"/>
                    </a:lnTo>
                    <a:close/>
                  </a:path>
                </a:pathLst>
              </a:custGeom>
              <a:solidFill>
                <a:srgbClr val="505050">
                  <a:alpha val="89804"/>
                </a:srgbClr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5400000">
              <a:off x="15122661" y="-3536950"/>
              <a:ext cx="1371600" cy="8445500"/>
              <a:chOff x="0" y="0"/>
              <a:chExt cx="3271988" cy="2014696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271988" cy="20146962"/>
              </a:xfrm>
              <a:custGeom>
                <a:avLst/>
                <a:gdLst/>
                <a:ahLst/>
                <a:cxnLst/>
                <a:rect l="l" t="t" r="r" b="b"/>
                <a:pathLst>
                  <a:path w="3271988" h="20146962">
                    <a:moveTo>
                      <a:pt x="0" y="0"/>
                    </a:moveTo>
                    <a:lnTo>
                      <a:pt x="3271988" y="0"/>
                    </a:lnTo>
                    <a:lnTo>
                      <a:pt x="3271988" y="20146962"/>
                    </a:lnTo>
                    <a:lnTo>
                      <a:pt x="0" y="20146962"/>
                    </a:lnTo>
                    <a:close/>
                  </a:path>
                </a:pathLst>
              </a:custGeom>
              <a:solidFill>
                <a:srgbClr val="505050">
                  <a:alpha val="89804"/>
                </a:srgbClr>
              </a:solidFill>
            </p:spPr>
          </p:sp>
        </p:grpSp>
        <p:sp>
          <p:nvSpPr>
            <p:cNvPr id="15" name="Freeform 15"/>
            <p:cNvSpPr/>
            <p:nvPr/>
          </p:nvSpPr>
          <p:spPr>
            <a:xfrm>
              <a:off x="0" y="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1371600" y="297603"/>
              <a:ext cx="7073900" cy="738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0"/>
                </a:lnSpc>
              </a:pPr>
              <a:r>
                <a:rPr lang="en-US" sz="3500">
                  <a:solidFill>
                    <a:srgbClr val="FFFFFF"/>
                  </a:solidFill>
                  <a:latin typeface="Helveticish Bold"/>
                </a:rPr>
                <a:t>Essa et al. (2022)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85711" y="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2957311" y="297603"/>
              <a:ext cx="7073900" cy="738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0"/>
                </a:lnSpc>
              </a:pPr>
              <a:r>
                <a:rPr lang="en-US" sz="3500">
                  <a:solidFill>
                    <a:srgbClr val="FFFFFF"/>
                  </a:solidFill>
                  <a:latin typeface="Helveticish Bold"/>
                </a:rPr>
                <a:t>Kyauk et al. (2015)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46256" y="4123215"/>
            <a:ext cx="6501695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 Bold"/>
              </a:rPr>
              <a:t>Performed Exploratory Data Analysis and compared models using classification, regression, and ensemble learning.</a:t>
            </a:r>
          </a:p>
          <a:p>
            <a:pPr algn="just">
              <a:lnSpc>
                <a:spcPts val="3750"/>
              </a:lnSpc>
            </a:pPr>
            <a:endParaRPr lang="en-US" sz="2500">
              <a:solidFill>
                <a:srgbClr val="000000"/>
              </a:solidFill>
              <a:latin typeface="Montserrat Bold"/>
            </a:endParaRPr>
          </a:p>
          <a:p>
            <a:pPr marL="539753" lvl="1" indent="-269876" algn="just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 Bold"/>
              </a:rPr>
              <a:t>The Decision Tree regressor yielded RMSE values of 7.88407 and 8.30137 for the train and test data, respectively.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20885" y="4123215"/>
            <a:ext cx="6534819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 Bold"/>
              </a:rPr>
              <a:t>Applied regression and classification on the popular dataset, The Million Song Dataset, with songs up to 2011. </a:t>
            </a:r>
          </a:p>
          <a:p>
            <a:pPr algn="just">
              <a:lnSpc>
                <a:spcPts val="3750"/>
              </a:lnSpc>
            </a:pPr>
            <a:endParaRPr lang="en-US" sz="2500">
              <a:solidFill>
                <a:srgbClr val="000000"/>
              </a:solidFill>
              <a:latin typeface="Montserrat Bold"/>
            </a:endParaRPr>
          </a:p>
          <a:p>
            <a:pPr marL="539753" lvl="1" indent="-269876" algn="just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 Bold"/>
              </a:rPr>
              <a:t>Made use of Echo Nest’s social field known as "song hotttnesss" for the popularity metric.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20042" y="1542525"/>
            <a:ext cx="5247916" cy="744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199">
                <a:solidFill>
                  <a:srgbClr val="000000"/>
                </a:solidFill>
                <a:latin typeface="Montserrat Bold"/>
              </a:rPr>
              <a:t>Song Popularity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375934" y="-8537390"/>
            <a:ext cx="1374676" cy="18449455"/>
            <a:chOff x="0" y="0"/>
            <a:chExt cx="4372434" cy="58682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2434" cy="58682217"/>
            </a:xfrm>
            <a:custGeom>
              <a:avLst/>
              <a:gdLst/>
              <a:ahLst/>
              <a:cxnLst/>
              <a:rect l="l" t="t" r="r" b="b"/>
              <a:pathLst>
                <a:path w="4372434" h="58682217">
                  <a:moveTo>
                    <a:pt x="0" y="0"/>
                  </a:moveTo>
                  <a:lnTo>
                    <a:pt x="4372434" y="0"/>
                  </a:lnTo>
                  <a:lnTo>
                    <a:pt x="4372434" y="58682217"/>
                  </a:lnTo>
                  <a:lnTo>
                    <a:pt x="0" y="58682217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75139" y="294604"/>
            <a:ext cx="785468" cy="785468"/>
            <a:chOff x="0" y="0"/>
            <a:chExt cx="1047291" cy="10472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7291" cy="1047291"/>
            </a:xfrm>
            <a:custGeom>
              <a:avLst/>
              <a:gdLst/>
              <a:ahLst/>
              <a:cxnLst/>
              <a:rect l="l" t="t" r="r" b="b"/>
              <a:pathLst>
                <a:path w="1047291" h="1047291">
                  <a:moveTo>
                    <a:pt x="0" y="0"/>
                  </a:moveTo>
                  <a:lnTo>
                    <a:pt x="1047291" y="0"/>
                  </a:lnTo>
                  <a:lnTo>
                    <a:pt x="1047291" y="1047291"/>
                  </a:lnTo>
                  <a:lnTo>
                    <a:pt x="0" y="104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03918" y="378011"/>
              <a:ext cx="416098" cy="291269"/>
            </a:xfrm>
            <a:custGeom>
              <a:avLst/>
              <a:gdLst/>
              <a:ahLst/>
              <a:cxnLst/>
              <a:rect l="l" t="t" r="r" b="b"/>
              <a:pathLst>
                <a:path w="416098" h="291269">
                  <a:moveTo>
                    <a:pt x="0" y="0"/>
                  </a:moveTo>
                  <a:lnTo>
                    <a:pt x="416099" y="0"/>
                  </a:lnTo>
                  <a:lnTo>
                    <a:pt x="416099" y="291269"/>
                  </a:lnTo>
                  <a:lnTo>
                    <a:pt x="0" y="291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8629650" y="628650"/>
            <a:ext cx="1028700" cy="18288000"/>
            <a:chOff x="0" y="0"/>
            <a:chExt cx="3271988" cy="581686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71988" cy="58168673"/>
            </a:xfrm>
            <a:custGeom>
              <a:avLst/>
              <a:gdLst/>
              <a:ahLst/>
              <a:cxnLst/>
              <a:rect l="l" t="t" r="r" b="b"/>
              <a:pathLst>
                <a:path w="3271988" h="58168673">
                  <a:moveTo>
                    <a:pt x="0" y="0"/>
                  </a:moveTo>
                  <a:lnTo>
                    <a:pt x="3271988" y="0"/>
                  </a:lnTo>
                  <a:lnTo>
                    <a:pt x="3271988" y="58168673"/>
                  </a:lnTo>
                  <a:lnTo>
                    <a:pt x="0" y="58168673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877838" y="313654"/>
            <a:ext cx="13047091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5600" dirty="0">
                <a:solidFill>
                  <a:srgbClr val="0F162A"/>
                </a:solidFill>
                <a:latin typeface="Helveticish Bold"/>
              </a:rPr>
              <a:t>LITERATURE REVIEW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27496" y="2645729"/>
            <a:ext cx="15023408" cy="1028700"/>
            <a:chOff x="0" y="0"/>
            <a:chExt cx="20031211" cy="1371600"/>
          </a:xfrm>
        </p:grpSpPr>
        <p:grpSp>
          <p:nvGrpSpPr>
            <p:cNvPr id="11" name="Group 11"/>
            <p:cNvGrpSpPr/>
            <p:nvPr/>
          </p:nvGrpSpPr>
          <p:grpSpPr>
            <a:xfrm rot="-5400000">
              <a:off x="3536950" y="-3536950"/>
              <a:ext cx="1371600" cy="8445500"/>
              <a:chOff x="0" y="0"/>
              <a:chExt cx="3271988" cy="2014696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271988" cy="20146962"/>
              </a:xfrm>
              <a:custGeom>
                <a:avLst/>
                <a:gdLst/>
                <a:ahLst/>
                <a:cxnLst/>
                <a:rect l="l" t="t" r="r" b="b"/>
                <a:pathLst>
                  <a:path w="3271988" h="20146962">
                    <a:moveTo>
                      <a:pt x="0" y="0"/>
                    </a:moveTo>
                    <a:lnTo>
                      <a:pt x="3271988" y="0"/>
                    </a:lnTo>
                    <a:lnTo>
                      <a:pt x="3271988" y="20146962"/>
                    </a:lnTo>
                    <a:lnTo>
                      <a:pt x="0" y="20146962"/>
                    </a:lnTo>
                    <a:close/>
                  </a:path>
                </a:pathLst>
              </a:custGeom>
              <a:solidFill>
                <a:srgbClr val="505050">
                  <a:alpha val="89804"/>
                </a:srgbClr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5400000">
              <a:off x="15122661" y="-3536950"/>
              <a:ext cx="1371600" cy="8445500"/>
              <a:chOff x="0" y="0"/>
              <a:chExt cx="3271988" cy="2014696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271988" cy="20146962"/>
              </a:xfrm>
              <a:custGeom>
                <a:avLst/>
                <a:gdLst/>
                <a:ahLst/>
                <a:cxnLst/>
                <a:rect l="l" t="t" r="r" b="b"/>
                <a:pathLst>
                  <a:path w="3271988" h="20146962">
                    <a:moveTo>
                      <a:pt x="0" y="0"/>
                    </a:moveTo>
                    <a:lnTo>
                      <a:pt x="3271988" y="0"/>
                    </a:lnTo>
                    <a:lnTo>
                      <a:pt x="3271988" y="20146962"/>
                    </a:lnTo>
                    <a:lnTo>
                      <a:pt x="0" y="20146962"/>
                    </a:lnTo>
                    <a:close/>
                  </a:path>
                </a:pathLst>
              </a:custGeom>
              <a:solidFill>
                <a:srgbClr val="505050">
                  <a:alpha val="89804"/>
                </a:srgbClr>
              </a:solidFill>
            </p:spPr>
          </p:sp>
        </p:grpSp>
        <p:sp>
          <p:nvSpPr>
            <p:cNvPr id="15" name="Freeform 15"/>
            <p:cNvSpPr/>
            <p:nvPr/>
          </p:nvSpPr>
          <p:spPr>
            <a:xfrm>
              <a:off x="0" y="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1371600" y="297603"/>
              <a:ext cx="7073900" cy="738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0"/>
                </a:lnSpc>
              </a:pPr>
              <a:r>
                <a:rPr lang="en-US" sz="3500">
                  <a:solidFill>
                    <a:srgbClr val="FFFFFF"/>
                  </a:solidFill>
                  <a:latin typeface="Helveticish Bold"/>
                </a:rPr>
                <a:t>Brunda et al. (2020)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85711" y="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2957311" y="297603"/>
              <a:ext cx="7073900" cy="738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0"/>
                </a:lnSpc>
              </a:pPr>
              <a:r>
                <a:rPr lang="en-US" sz="3500">
                  <a:solidFill>
                    <a:srgbClr val="FFFFFF"/>
                  </a:solidFill>
                  <a:latin typeface="Helveticish Bold"/>
                </a:rPr>
                <a:t>Karim et al. (2021)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997085" y="1542525"/>
            <a:ext cx="12284230" cy="744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199">
                <a:solidFill>
                  <a:srgbClr val="000000"/>
                </a:solidFill>
                <a:latin typeface="Montserrat Bold"/>
              </a:rPr>
              <a:t>Prediction using Decision Tree Regression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9531" y="4132740"/>
            <a:ext cx="6732346" cy="4656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625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 Bold"/>
              </a:rPr>
              <a:t>Applied Decision Tree Regression and Random Forest to predict crop price and indirectly estimate the profit for given crops before sowing</a:t>
            </a:r>
          </a:p>
          <a:p>
            <a:pPr algn="just">
              <a:lnSpc>
                <a:spcPts val="3750"/>
              </a:lnSpc>
            </a:pPr>
            <a:endParaRPr lang="en-US" sz="2500">
              <a:solidFill>
                <a:srgbClr val="000000"/>
              </a:solidFill>
              <a:latin typeface="Montserrat Bold"/>
            </a:endParaRPr>
          </a:p>
          <a:p>
            <a:pPr marL="539753" lvl="1" indent="-269876" algn="just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 Bold"/>
              </a:rPr>
              <a:t>The results show that the Random Forest Regression and Decision Tree Regressor has the best prediction model among all with an accuracy of around 99%.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39809" y="4123215"/>
            <a:ext cx="6534819" cy="28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 Bold"/>
              </a:rPr>
              <a:t>Linear Regression and  Decision  Tree  Regression  are  applied  for different  sizes  of  a  dataset  for  revealing  the stock  price  forecast  prediction  accuracy</a:t>
            </a:r>
          </a:p>
          <a:p>
            <a:pPr algn="just">
              <a:lnSpc>
                <a:spcPts val="3750"/>
              </a:lnSpc>
            </a:pPr>
            <a:endParaRPr lang="en-US" sz="2500">
              <a:solidFill>
                <a:srgbClr val="000000"/>
              </a:solidFill>
              <a:latin typeface="Montserra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375934" y="-8537390"/>
            <a:ext cx="1374676" cy="18449455"/>
            <a:chOff x="0" y="0"/>
            <a:chExt cx="4372434" cy="58682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2434" cy="58682217"/>
            </a:xfrm>
            <a:custGeom>
              <a:avLst/>
              <a:gdLst/>
              <a:ahLst/>
              <a:cxnLst/>
              <a:rect l="l" t="t" r="r" b="b"/>
              <a:pathLst>
                <a:path w="4372434" h="58682217">
                  <a:moveTo>
                    <a:pt x="0" y="0"/>
                  </a:moveTo>
                  <a:lnTo>
                    <a:pt x="4372434" y="0"/>
                  </a:lnTo>
                  <a:lnTo>
                    <a:pt x="4372434" y="58682217"/>
                  </a:lnTo>
                  <a:lnTo>
                    <a:pt x="0" y="58682217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75139" y="294604"/>
            <a:ext cx="785468" cy="785468"/>
            <a:chOff x="0" y="0"/>
            <a:chExt cx="1047291" cy="10472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7291" cy="1047291"/>
            </a:xfrm>
            <a:custGeom>
              <a:avLst/>
              <a:gdLst/>
              <a:ahLst/>
              <a:cxnLst/>
              <a:rect l="l" t="t" r="r" b="b"/>
              <a:pathLst>
                <a:path w="1047291" h="1047291">
                  <a:moveTo>
                    <a:pt x="0" y="0"/>
                  </a:moveTo>
                  <a:lnTo>
                    <a:pt x="1047291" y="0"/>
                  </a:lnTo>
                  <a:lnTo>
                    <a:pt x="1047291" y="1047291"/>
                  </a:lnTo>
                  <a:lnTo>
                    <a:pt x="0" y="104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03918" y="378011"/>
              <a:ext cx="416098" cy="291269"/>
            </a:xfrm>
            <a:custGeom>
              <a:avLst/>
              <a:gdLst/>
              <a:ahLst/>
              <a:cxnLst/>
              <a:rect l="l" t="t" r="r" b="b"/>
              <a:pathLst>
                <a:path w="416098" h="291269">
                  <a:moveTo>
                    <a:pt x="0" y="0"/>
                  </a:moveTo>
                  <a:lnTo>
                    <a:pt x="416099" y="0"/>
                  </a:lnTo>
                  <a:lnTo>
                    <a:pt x="416099" y="291269"/>
                  </a:lnTo>
                  <a:lnTo>
                    <a:pt x="0" y="291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8629650" y="628650"/>
            <a:ext cx="1028700" cy="18288000"/>
            <a:chOff x="0" y="0"/>
            <a:chExt cx="3271988" cy="581686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71988" cy="58168673"/>
            </a:xfrm>
            <a:custGeom>
              <a:avLst/>
              <a:gdLst/>
              <a:ahLst/>
              <a:cxnLst/>
              <a:rect l="l" t="t" r="r" b="b"/>
              <a:pathLst>
                <a:path w="3271988" h="58168673">
                  <a:moveTo>
                    <a:pt x="0" y="0"/>
                  </a:moveTo>
                  <a:lnTo>
                    <a:pt x="3271988" y="0"/>
                  </a:lnTo>
                  <a:lnTo>
                    <a:pt x="3271988" y="58168673"/>
                  </a:lnTo>
                  <a:lnTo>
                    <a:pt x="0" y="58168673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186391" y="1815600"/>
            <a:ext cx="13915217" cy="466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sz="3300">
                <a:solidFill>
                  <a:srgbClr val="000000"/>
                </a:solidFill>
                <a:latin typeface="Montserrat Bold"/>
              </a:rPr>
              <a:t>Spotify Past Decades Songs Attributes from Kaggle</a:t>
            </a:r>
          </a:p>
          <a:p>
            <a:pPr marL="647706" lvl="1" indent="-323853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Bold"/>
              </a:rPr>
              <a:t>consists of popular songs from Spotify's "All Out" playlists per decade, from the 1950s to the 2010s</a:t>
            </a:r>
          </a:p>
          <a:p>
            <a:pPr marL="647706" lvl="1" indent="-323853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Bold"/>
              </a:rPr>
              <a:t>a total of 667 records and 15 attributes</a:t>
            </a:r>
          </a:p>
          <a:p>
            <a:pPr algn="just">
              <a:lnSpc>
                <a:spcPts val="4500"/>
              </a:lnSpc>
            </a:pPr>
            <a:endParaRPr lang="en-US" sz="3000">
              <a:solidFill>
                <a:srgbClr val="000000"/>
              </a:solidFill>
              <a:latin typeface="Montserrat Bold"/>
            </a:endParaRPr>
          </a:p>
          <a:p>
            <a:pPr algn="just">
              <a:lnSpc>
                <a:spcPts val="4950"/>
              </a:lnSpc>
            </a:pPr>
            <a:r>
              <a:rPr lang="en-US" sz="3300">
                <a:solidFill>
                  <a:srgbClr val="000000"/>
                </a:solidFill>
                <a:latin typeface="Montserrat Bold"/>
              </a:rPr>
              <a:t>Web scraping of Spotify's All Out 2020s playlist</a:t>
            </a:r>
          </a:p>
          <a:p>
            <a:pPr marL="647706" lvl="1" indent="-323853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Bold"/>
              </a:rPr>
              <a:t>utilized the “Organize Your Music” website</a:t>
            </a:r>
          </a:p>
          <a:p>
            <a:pPr marL="647706" lvl="1" indent="-323853" algn="just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 Bold"/>
              </a:rPr>
              <a:t>a total of 144 songs were collected</a:t>
            </a:r>
          </a:p>
        </p:txBody>
      </p:sp>
      <p:sp>
        <p:nvSpPr>
          <p:cNvPr id="10" name="Freeform 10"/>
          <p:cNvSpPr/>
          <p:nvPr/>
        </p:nvSpPr>
        <p:spPr>
          <a:xfrm>
            <a:off x="2186391" y="6988460"/>
            <a:ext cx="13915217" cy="2910441"/>
          </a:xfrm>
          <a:custGeom>
            <a:avLst/>
            <a:gdLst/>
            <a:ahLst/>
            <a:cxnLst/>
            <a:rect l="l" t="t" r="r" b="b"/>
            <a:pathLst>
              <a:path w="13915217" h="2910441">
                <a:moveTo>
                  <a:pt x="0" y="0"/>
                </a:moveTo>
                <a:lnTo>
                  <a:pt x="13915218" y="0"/>
                </a:lnTo>
                <a:lnTo>
                  <a:pt x="13915218" y="2910441"/>
                </a:lnTo>
                <a:lnTo>
                  <a:pt x="0" y="29104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2660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82638" y="326078"/>
            <a:ext cx="13047091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5600" dirty="0">
                <a:solidFill>
                  <a:srgbClr val="0F162A"/>
                </a:solidFill>
                <a:latin typeface="Helveticish Bold"/>
              </a:rPr>
              <a:t>DATA SOURCE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375934" y="-8537390"/>
            <a:ext cx="1374676" cy="18449455"/>
            <a:chOff x="0" y="0"/>
            <a:chExt cx="4372434" cy="58682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2434" cy="58682217"/>
            </a:xfrm>
            <a:custGeom>
              <a:avLst/>
              <a:gdLst/>
              <a:ahLst/>
              <a:cxnLst/>
              <a:rect l="l" t="t" r="r" b="b"/>
              <a:pathLst>
                <a:path w="4372434" h="58682217">
                  <a:moveTo>
                    <a:pt x="0" y="0"/>
                  </a:moveTo>
                  <a:lnTo>
                    <a:pt x="4372434" y="0"/>
                  </a:lnTo>
                  <a:lnTo>
                    <a:pt x="4372434" y="58682217"/>
                  </a:lnTo>
                  <a:lnTo>
                    <a:pt x="0" y="58682217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75139" y="294604"/>
            <a:ext cx="785468" cy="785468"/>
            <a:chOff x="0" y="0"/>
            <a:chExt cx="1047291" cy="10472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7291" cy="1047291"/>
            </a:xfrm>
            <a:custGeom>
              <a:avLst/>
              <a:gdLst/>
              <a:ahLst/>
              <a:cxnLst/>
              <a:rect l="l" t="t" r="r" b="b"/>
              <a:pathLst>
                <a:path w="1047291" h="1047291">
                  <a:moveTo>
                    <a:pt x="0" y="0"/>
                  </a:moveTo>
                  <a:lnTo>
                    <a:pt x="1047291" y="0"/>
                  </a:lnTo>
                  <a:lnTo>
                    <a:pt x="1047291" y="1047291"/>
                  </a:lnTo>
                  <a:lnTo>
                    <a:pt x="0" y="104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03918" y="378011"/>
              <a:ext cx="416098" cy="291269"/>
            </a:xfrm>
            <a:custGeom>
              <a:avLst/>
              <a:gdLst/>
              <a:ahLst/>
              <a:cxnLst/>
              <a:rect l="l" t="t" r="r" b="b"/>
              <a:pathLst>
                <a:path w="416098" h="291269">
                  <a:moveTo>
                    <a:pt x="0" y="0"/>
                  </a:moveTo>
                  <a:lnTo>
                    <a:pt x="416099" y="0"/>
                  </a:lnTo>
                  <a:lnTo>
                    <a:pt x="416099" y="291269"/>
                  </a:lnTo>
                  <a:lnTo>
                    <a:pt x="0" y="291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8629650" y="628650"/>
            <a:ext cx="1028700" cy="18288000"/>
            <a:chOff x="0" y="0"/>
            <a:chExt cx="3271988" cy="581686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71988" cy="58168673"/>
            </a:xfrm>
            <a:custGeom>
              <a:avLst/>
              <a:gdLst/>
              <a:ahLst/>
              <a:cxnLst/>
              <a:rect l="l" t="t" r="r" b="b"/>
              <a:pathLst>
                <a:path w="3271988" h="58168673">
                  <a:moveTo>
                    <a:pt x="0" y="0"/>
                  </a:moveTo>
                  <a:lnTo>
                    <a:pt x="3271988" y="0"/>
                  </a:lnTo>
                  <a:lnTo>
                    <a:pt x="3271988" y="58168673"/>
                  </a:lnTo>
                  <a:lnTo>
                    <a:pt x="0" y="58168673"/>
                  </a:lnTo>
                  <a:close/>
                </a:path>
              </a:pathLst>
            </a:custGeom>
            <a:solidFill>
              <a:srgbClr val="1DCB5D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867873" y="1551213"/>
            <a:ext cx="7760296" cy="7530551"/>
          </a:xfrm>
          <a:custGeom>
            <a:avLst/>
            <a:gdLst/>
            <a:ahLst/>
            <a:cxnLst/>
            <a:rect l="l" t="t" r="r" b="b"/>
            <a:pathLst>
              <a:path w="7760296" h="7530551">
                <a:moveTo>
                  <a:pt x="0" y="0"/>
                </a:moveTo>
                <a:lnTo>
                  <a:pt x="7760296" y="0"/>
                </a:lnTo>
                <a:lnTo>
                  <a:pt x="7760296" y="7530550"/>
                </a:lnTo>
                <a:lnTo>
                  <a:pt x="0" y="7530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H" dirty="0"/>
          </a:p>
        </p:txBody>
      </p:sp>
      <p:sp>
        <p:nvSpPr>
          <p:cNvPr id="10" name="Freeform 10"/>
          <p:cNvSpPr/>
          <p:nvPr/>
        </p:nvSpPr>
        <p:spPr>
          <a:xfrm>
            <a:off x="9141006" y="1666616"/>
            <a:ext cx="8271245" cy="7299745"/>
          </a:xfrm>
          <a:custGeom>
            <a:avLst/>
            <a:gdLst/>
            <a:ahLst/>
            <a:cxnLst/>
            <a:rect l="l" t="t" r="r" b="b"/>
            <a:pathLst>
              <a:path w="8271245" h="7299745">
                <a:moveTo>
                  <a:pt x="0" y="0"/>
                </a:moveTo>
                <a:lnTo>
                  <a:pt x="8271246" y="0"/>
                </a:lnTo>
                <a:lnTo>
                  <a:pt x="8271246" y="7299744"/>
                </a:lnTo>
                <a:lnTo>
                  <a:pt x="0" y="72997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82638" y="313654"/>
            <a:ext cx="13047091" cy="83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5600" dirty="0">
                <a:solidFill>
                  <a:srgbClr val="0F162A"/>
                </a:solidFill>
                <a:latin typeface="Helveticish Bold"/>
              </a:rPr>
              <a:t>DATA SOURCE - </a:t>
            </a:r>
            <a:r>
              <a:rPr lang="en-US" sz="5600" dirty="0">
                <a:solidFill>
                  <a:srgbClr val="FFFFFF"/>
                </a:solidFill>
                <a:latin typeface="Helveticish Bold"/>
              </a:rPr>
              <a:t>METADATA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1293</Words>
  <Application>Microsoft Office PowerPoint</Application>
  <PresentationFormat>Custom</PresentationFormat>
  <Paragraphs>147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Calibri</vt:lpstr>
      <vt:lpstr>Helveticish Bold Italics</vt:lpstr>
      <vt:lpstr>Montserrat Semi-Bold</vt:lpstr>
      <vt:lpstr>Montserrat Bold</vt:lpstr>
      <vt:lpstr>Montserrat</vt:lpstr>
      <vt:lpstr>Helveticish Bold</vt:lpstr>
      <vt:lpstr>Helveticish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</dc:title>
  <cp:lastModifiedBy>Lance Chrysler M. Cabana</cp:lastModifiedBy>
  <cp:revision>35</cp:revision>
  <dcterms:created xsi:type="dcterms:W3CDTF">2006-08-16T00:00:00Z</dcterms:created>
  <dcterms:modified xsi:type="dcterms:W3CDTF">2023-07-06T02:31:31Z</dcterms:modified>
  <dc:identifier>DAFnUu4XiVc</dc:identifier>
</cp:coreProperties>
</file>